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2"/>
  </p:notesMasterIdLst>
  <p:handoutMasterIdLst>
    <p:handoutMasterId r:id="rId23"/>
  </p:handoutMasterIdLst>
  <p:sldIdLst>
    <p:sldId id="256" r:id="rId5"/>
    <p:sldId id="276" r:id="rId6"/>
    <p:sldId id="274" r:id="rId7"/>
    <p:sldId id="278" r:id="rId8"/>
    <p:sldId id="285" r:id="rId9"/>
    <p:sldId id="283" r:id="rId10"/>
    <p:sldId id="281" r:id="rId11"/>
    <p:sldId id="262" r:id="rId12"/>
    <p:sldId id="284" r:id="rId13"/>
    <p:sldId id="257" r:id="rId14"/>
    <p:sldId id="275" r:id="rId15"/>
    <p:sldId id="277" r:id="rId16"/>
    <p:sldId id="258" r:id="rId17"/>
    <p:sldId id="282" r:id="rId18"/>
    <p:sldId id="279" r:id="rId19"/>
    <p:sldId id="280" r:id="rId20"/>
    <p:sldId id="261" r:id="rId21"/>
  </p:sldIdLst>
  <p:sldSz cx="9906000" cy="6858000" type="A4"/>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4EC80-BA16-2FD3-47F1-4489139D981F}" v="403" dt="2026-06-02T21:50:24.304"/>
    <p1510:client id="{C2FF80A3-5DF0-EE6C-0062-68AD602CD1C3}" v="21" dt="2026-06-01T21:47:46.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8" autoAdjust="0"/>
    <p:restoredTop sz="94646" autoAdjust="0"/>
  </p:normalViewPr>
  <p:slideViewPr>
    <p:cSldViewPr>
      <p:cViewPr varScale="1">
        <p:scale>
          <a:sx n="81" d="100"/>
          <a:sy n="81" d="100"/>
        </p:scale>
        <p:origin x="1109" y="48"/>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249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249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249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DDA7BDD-694A-47B3-9E17-D6BFDDB258E9}" type="slidenum">
              <a:rPr lang="en-GB"/>
              <a:pPr>
                <a:defRPr/>
              </a:pPr>
              <a:t>‹#›</a:t>
            </a:fld>
            <a:endParaRPr lang="en-GB"/>
          </a:p>
        </p:txBody>
      </p:sp>
    </p:spTree>
    <p:extLst>
      <p:ext uri="{BB962C8B-B14F-4D97-AF65-F5344CB8AC3E}">
        <p14:creationId xmlns:p14="http://schemas.microsoft.com/office/powerpoint/2010/main" val="152279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902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8436" name="Rectangle 4"/>
          <p:cNvSpPr>
            <a:spLocks noGrp="1" noRot="1" noChangeAspect="1" noChangeArrowheads="1" noTextEdit="1"/>
          </p:cNvSpPr>
          <p:nvPr>
            <p:ph type="sldImg" idx="2"/>
          </p:nvPr>
        </p:nvSpPr>
        <p:spPr bwMode="auto">
          <a:xfrm>
            <a:off x="711200" y="744538"/>
            <a:ext cx="5376863" cy="3722687"/>
          </a:xfrm>
          <a:prstGeom prst="rect">
            <a:avLst/>
          </a:prstGeom>
          <a:noFill/>
          <a:ln w="9525">
            <a:solidFill>
              <a:srgbClr val="000000"/>
            </a:solidFill>
            <a:miter lim="800000"/>
            <a:headEnd/>
            <a:tailEnd/>
          </a:ln>
        </p:spPr>
      </p:sp>
      <p:sp>
        <p:nvSpPr>
          <p:cNvPr id="129029"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9030"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9031"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7C9FD3E-EB32-4083-8B2D-67CB7A28EA2C}" type="slidenum">
              <a:rPr lang="en-US"/>
              <a:pPr>
                <a:defRPr/>
              </a:pPr>
              <a:t>‹#›</a:t>
            </a:fld>
            <a:endParaRPr lang="en-US"/>
          </a:p>
        </p:txBody>
      </p:sp>
    </p:spTree>
    <p:extLst>
      <p:ext uri="{BB962C8B-B14F-4D97-AF65-F5344CB8AC3E}">
        <p14:creationId xmlns:p14="http://schemas.microsoft.com/office/powerpoint/2010/main" val="25651827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9E6FB9D-C358-4462-8787-BAEBCF7E713F}" type="slidenum">
              <a:rPr lang="en-US" smtClean="0"/>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9E6FB9D-C358-4462-8787-BAEBCF7E713F}" type="slidenum">
              <a:rPr lang="en-US" smtClean="0"/>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89B4DA3-1F5F-4EB2-B5F1-8DB7262DF43A}" type="slidenum">
              <a:rPr lang="en-US" smtClean="0"/>
              <a:pPr/>
              <a:t>8</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7C9FD3E-EB32-4083-8B2D-67CB7A28EA2C}" type="slidenum">
              <a:rPr lang="en-US" smtClean="0"/>
              <a:pPr>
                <a:defRPr/>
              </a:pPr>
              <a:t>9</a:t>
            </a:fld>
            <a:endParaRPr lang="en-US"/>
          </a:p>
        </p:txBody>
      </p:sp>
    </p:spTree>
    <p:extLst>
      <p:ext uri="{BB962C8B-B14F-4D97-AF65-F5344CB8AC3E}">
        <p14:creationId xmlns:p14="http://schemas.microsoft.com/office/powerpoint/2010/main" val="588697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F0CCE4D-DA1C-4A18-B32F-3E73ED44DF76}" type="slidenum">
              <a:rPr lang="en-US" smtClean="0"/>
              <a:pPr/>
              <a:t>10</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F0CCE4D-DA1C-4A18-B32F-3E73ED44DF76}" type="slidenum">
              <a:rPr lang="en-US" smtClean="0"/>
              <a:pPr/>
              <a:t>11</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8DA2408-32D3-4AC5-89F1-126F64E89BD3}" type="slidenum">
              <a:rPr lang="en-US" smtClean="0"/>
              <a:pPr/>
              <a:t>13</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9B14395-B65C-4776-8498-13A484AEB1E1}" type="slidenum">
              <a:rPr lang="en-US" smtClean="0"/>
              <a:pPr/>
              <a:t>17</a:t>
            </a:fld>
            <a:endParaRPr lang="en-US"/>
          </a:p>
        </p:txBody>
      </p:sp>
      <p:sp>
        <p:nvSpPr>
          <p:cNvPr id="24579" name="Rectangle 1026"/>
          <p:cNvSpPr>
            <a:spLocks noGrp="1" noRot="1" noChangeAspect="1" noChangeArrowheads="1" noTextEdit="1"/>
          </p:cNvSpPr>
          <p:nvPr>
            <p:ph type="sldImg"/>
          </p:nvPr>
        </p:nvSpPr>
        <p:spPr>
          <a:ln/>
        </p:spPr>
      </p:sp>
      <p:sp>
        <p:nvSpPr>
          <p:cNvPr id="24580" name="Rectangle 1027"/>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ebm4ormw%5b1%5d"/>
          <p:cNvPicPr>
            <a:picLocks noChangeAspect="1" noChangeArrowheads="1"/>
          </p:cNvPicPr>
          <p:nvPr userDrawn="1"/>
        </p:nvPicPr>
        <p:blipFill>
          <a:blip r:embed="rId2" cstate="print"/>
          <a:srcRect/>
          <a:stretch>
            <a:fillRect/>
          </a:stretch>
        </p:blipFill>
        <p:spPr bwMode="auto">
          <a:xfrm>
            <a:off x="7994650" y="188913"/>
            <a:ext cx="1560513" cy="1354137"/>
          </a:xfrm>
          <a:prstGeom prst="rect">
            <a:avLst/>
          </a:prstGeom>
          <a:noFill/>
          <a:ln w="9525">
            <a:noFill/>
            <a:miter lim="800000"/>
            <a:headEnd/>
            <a:tailEnd/>
          </a:ln>
        </p:spPr>
      </p:pic>
      <p:sp>
        <p:nvSpPr>
          <p:cNvPr id="88066" name="Rectangle 2"/>
          <p:cNvSpPr>
            <a:spLocks noGrp="1" noRot="1" noChangeArrowheads="1"/>
          </p:cNvSpPr>
          <p:nvPr>
            <p:ph type="ctrTitle"/>
          </p:nvPr>
        </p:nvSpPr>
        <p:spPr>
          <a:xfrm>
            <a:off x="742950" y="1981200"/>
            <a:ext cx="8420100" cy="1600200"/>
          </a:xfrm>
        </p:spPr>
        <p:txBody>
          <a:bodyPr/>
          <a:lstStyle>
            <a:lvl1pPr>
              <a:defRPr/>
            </a:lvl1pPr>
          </a:lstStyle>
          <a:p>
            <a:r>
              <a:rPr lang="en-GB"/>
              <a:t>Click to edit Master title style</a:t>
            </a:r>
          </a:p>
        </p:txBody>
      </p:sp>
      <p:sp>
        <p:nvSpPr>
          <p:cNvPr id="88067" name="Rectangle 3"/>
          <p:cNvSpPr>
            <a:spLocks noGrp="1" noRot="1" noChangeArrowheads="1"/>
          </p:cNvSpPr>
          <p:nvPr>
            <p:ph type="subTitle" idx="1"/>
          </p:nvPr>
        </p:nvSpPr>
        <p:spPr>
          <a:xfrm>
            <a:off x="1485900" y="3886200"/>
            <a:ext cx="6934200" cy="1752600"/>
          </a:xfrm>
        </p:spPr>
        <p:txBody>
          <a:bodyPr/>
          <a:lstStyle>
            <a:lvl1pPr marL="0" indent="0" algn="ctr">
              <a:buFont typeface="Wingdings" pitchFamily="-32" charset="2"/>
              <a:buNone/>
              <a:defRPr/>
            </a:lvl1pPr>
          </a:lstStyle>
          <a:p>
            <a:r>
              <a:rPr lang="en-GB"/>
              <a:t>Click to edit Master subtitle style</a:t>
            </a:r>
          </a:p>
        </p:txBody>
      </p:sp>
      <p:sp>
        <p:nvSpPr>
          <p:cNvPr id="5" name="Rectangle 4"/>
          <p:cNvSpPr>
            <a:spLocks noGrp="1" noChangeArrowheads="1"/>
          </p:cNvSpPr>
          <p:nvPr>
            <p:ph type="dt" sz="quarter" idx="10"/>
          </p:nvPr>
        </p:nvSpPr>
        <p:spPr/>
        <p:txBody>
          <a:bodyPr/>
          <a:lstStyle>
            <a:lvl1pPr>
              <a:defRPr/>
            </a:lvl1pPr>
          </a:lstStyle>
          <a:p>
            <a:pPr>
              <a:defRPr/>
            </a:pPr>
            <a:endParaRPr lang="en-GB"/>
          </a:p>
        </p:txBody>
      </p:sp>
      <p:sp>
        <p:nvSpPr>
          <p:cNvPr id="6" name="Rectangle 5"/>
          <p:cNvSpPr>
            <a:spLocks noGrp="1" noChangeArrowheads="1"/>
          </p:cNvSpPr>
          <p:nvPr>
            <p:ph type="ftr" sz="quarter" idx="11"/>
          </p:nvPr>
        </p:nvSpPr>
        <p:spPr/>
        <p:txBody>
          <a:bodyPr/>
          <a:lstStyle>
            <a:lvl1pPr>
              <a:defRPr/>
            </a:lvl1pPr>
          </a:lstStyle>
          <a:p>
            <a:pPr>
              <a:defRPr/>
            </a:pPr>
            <a:endParaRPr lang="en-GB"/>
          </a:p>
        </p:txBody>
      </p:sp>
      <p:sp>
        <p:nvSpPr>
          <p:cNvPr id="7" name="Rectangle 6"/>
          <p:cNvSpPr>
            <a:spLocks noGrp="1" noChangeArrowheads="1"/>
          </p:cNvSpPr>
          <p:nvPr>
            <p:ph type="sldNum" sz="quarter" idx="12"/>
          </p:nvPr>
        </p:nvSpPr>
        <p:spPr/>
        <p:txBody>
          <a:bodyPr/>
          <a:lstStyle>
            <a:lvl1pPr>
              <a:defRPr/>
            </a:lvl1pPr>
          </a:lstStyle>
          <a:p>
            <a:pPr>
              <a:defRPr/>
            </a:pPr>
            <a:fld id="{D4666C24-FE64-45A1-84AC-5A6C0B38EACD}"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GB"/>
          </a:p>
        </p:txBody>
      </p:sp>
      <p:sp>
        <p:nvSpPr>
          <p:cNvPr id="5" name="Rectangle 13"/>
          <p:cNvSpPr>
            <a:spLocks noGrp="1" noChangeArrowheads="1"/>
          </p:cNvSpPr>
          <p:nvPr>
            <p:ph type="ftr" sz="quarter" idx="11"/>
          </p:nvPr>
        </p:nvSpPr>
        <p:spPr>
          <a:ln/>
        </p:spPr>
        <p:txBody>
          <a:bodyPr/>
          <a:lstStyle>
            <a:lvl1pPr>
              <a:defRPr/>
            </a:lvl1pPr>
          </a:lstStyle>
          <a:p>
            <a:pPr>
              <a:defRPr/>
            </a:pPr>
            <a:endParaRPr lang="en-GB"/>
          </a:p>
        </p:txBody>
      </p:sp>
      <p:sp>
        <p:nvSpPr>
          <p:cNvPr id="6" name="Rectangle 14"/>
          <p:cNvSpPr>
            <a:spLocks noGrp="1" noChangeArrowheads="1"/>
          </p:cNvSpPr>
          <p:nvPr>
            <p:ph type="sldNum" sz="quarter" idx="12"/>
          </p:nvPr>
        </p:nvSpPr>
        <p:spPr>
          <a:ln/>
        </p:spPr>
        <p:txBody>
          <a:bodyPr/>
          <a:lstStyle>
            <a:lvl1pPr>
              <a:defRPr/>
            </a:lvl1pPr>
          </a:lstStyle>
          <a:p>
            <a:pPr>
              <a:defRPr/>
            </a:pPr>
            <a:fld id="{41F2BDB3-EB70-4DB0-A6BA-570F07D63AB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5988" y="228600"/>
            <a:ext cx="23129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7025" y="228600"/>
            <a:ext cx="67865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GB"/>
          </a:p>
        </p:txBody>
      </p:sp>
      <p:sp>
        <p:nvSpPr>
          <p:cNvPr id="5" name="Rectangle 13"/>
          <p:cNvSpPr>
            <a:spLocks noGrp="1" noChangeArrowheads="1"/>
          </p:cNvSpPr>
          <p:nvPr>
            <p:ph type="ftr" sz="quarter" idx="11"/>
          </p:nvPr>
        </p:nvSpPr>
        <p:spPr>
          <a:ln/>
        </p:spPr>
        <p:txBody>
          <a:bodyPr/>
          <a:lstStyle>
            <a:lvl1pPr>
              <a:defRPr/>
            </a:lvl1pPr>
          </a:lstStyle>
          <a:p>
            <a:pPr>
              <a:defRPr/>
            </a:pPr>
            <a:endParaRPr lang="en-GB"/>
          </a:p>
        </p:txBody>
      </p:sp>
      <p:sp>
        <p:nvSpPr>
          <p:cNvPr id="6" name="Rectangle 14"/>
          <p:cNvSpPr>
            <a:spLocks noGrp="1" noChangeArrowheads="1"/>
          </p:cNvSpPr>
          <p:nvPr>
            <p:ph type="sldNum" sz="quarter" idx="12"/>
          </p:nvPr>
        </p:nvSpPr>
        <p:spPr>
          <a:ln/>
        </p:spPr>
        <p:txBody>
          <a:bodyPr/>
          <a:lstStyle>
            <a:lvl1pPr>
              <a:defRPr/>
            </a:lvl1pPr>
          </a:lstStyle>
          <a:p>
            <a:pPr>
              <a:defRPr/>
            </a:pPr>
            <a:fld id="{E58C6EE2-C648-4B9D-8406-1DE17DFC3CFF}"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7025" y="228600"/>
            <a:ext cx="9220200" cy="1325563"/>
          </a:xfrm>
        </p:spPr>
        <p:txBody>
          <a:bodyPr/>
          <a:lstStyle/>
          <a:p>
            <a:r>
              <a:rPr lang="en-US"/>
              <a:t>Click to edit Master title style</a:t>
            </a:r>
          </a:p>
        </p:txBody>
      </p:sp>
      <p:sp>
        <p:nvSpPr>
          <p:cNvPr id="3" name="Text Placeholder 2"/>
          <p:cNvSpPr>
            <a:spLocks noGrp="1"/>
          </p:cNvSpPr>
          <p:nvPr>
            <p:ph type="body" sz="half" idx="1"/>
          </p:nvPr>
        </p:nvSpPr>
        <p:spPr>
          <a:xfrm>
            <a:off x="327025" y="1676400"/>
            <a:ext cx="45497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76400"/>
            <a:ext cx="45497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GB"/>
          </a:p>
        </p:txBody>
      </p:sp>
      <p:sp>
        <p:nvSpPr>
          <p:cNvPr id="6" name="Rectangle 13"/>
          <p:cNvSpPr>
            <a:spLocks noGrp="1" noChangeArrowheads="1"/>
          </p:cNvSpPr>
          <p:nvPr>
            <p:ph type="ftr" sz="quarter" idx="11"/>
          </p:nvPr>
        </p:nvSpPr>
        <p:spPr>
          <a:ln/>
        </p:spPr>
        <p:txBody>
          <a:bodyPr/>
          <a:lstStyle>
            <a:lvl1pPr>
              <a:defRPr/>
            </a:lvl1pPr>
          </a:lstStyle>
          <a:p>
            <a:pPr>
              <a:defRPr/>
            </a:pPr>
            <a:endParaRPr lang="en-GB"/>
          </a:p>
        </p:txBody>
      </p:sp>
      <p:sp>
        <p:nvSpPr>
          <p:cNvPr id="7" name="Rectangle 14"/>
          <p:cNvSpPr>
            <a:spLocks noGrp="1" noChangeArrowheads="1"/>
          </p:cNvSpPr>
          <p:nvPr>
            <p:ph type="sldNum" sz="quarter" idx="12"/>
          </p:nvPr>
        </p:nvSpPr>
        <p:spPr>
          <a:ln/>
        </p:spPr>
        <p:txBody>
          <a:bodyPr/>
          <a:lstStyle>
            <a:lvl1pPr>
              <a:defRPr/>
            </a:lvl1pPr>
          </a:lstStyle>
          <a:p>
            <a:pPr>
              <a:defRPr/>
            </a:pPr>
            <a:fld id="{FC7832A5-8BE5-4460-AE6A-CFE59924550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pPr>
              <a:defRPr/>
            </a:pPr>
            <a:endParaRPr lang="en-GB"/>
          </a:p>
        </p:txBody>
      </p:sp>
      <p:sp>
        <p:nvSpPr>
          <p:cNvPr id="5" name="Rectangle 13"/>
          <p:cNvSpPr>
            <a:spLocks noGrp="1" noChangeArrowheads="1"/>
          </p:cNvSpPr>
          <p:nvPr>
            <p:ph type="ftr" sz="quarter" idx="11"/>
          </p:nvPr>
        </p:nvSpPr>
        <p:spPr>
          <a:ln/>
        </p:spPr>
        <p:txBody>
          <a:bodyPr/>
          <a:lstStyle>
            <a:lvl1pPr>
              <a:defRPr/>
            </a:lvl1pPr>
          </a:lstStyle>
          <a:p>
            <a:pPr>
              <a:defRPr/>
            </a:pPr>
            <a:endParaRPr lang="en-GB"/>
          </a:p>
        </p:txBody>
      </p:sp>
      <p:sp>
        <p:nvSpPr>
          <p:cNvPr id="6" name="Rectangle 14"/>
          <p:cNvSpPr>
            <a:spLocks noGrp="1" noChangeArrowheads="1"/>
          </p:cNvSpPr>
          <p:nvPr>
            <p:ph type="sldNum" sz="quarter" idx="12"/>
          </p:nvPr>
        </p:nvSpPr>
        <p:spPr>
          <a:ln/>
        </p:spPr>
        <p:txBody>
          <a:bodyPr/>
          <a:lstStyle>
            <a:lvl1pPr>
              <a:defRPr/>
            </a:lvl1pPr>
          </a:lstStyle>
          <a:p>
            <a:pPr>
              <a:defRPr/>
            </a:pPr>
            <a:fld id="{5B367FCE-F313-4FA9-93FA-6C61F518954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GB"/>
          </a:p>
        </p:txBody>
      </p:sp>
      <p:sp>
        <p:nvSpPr>
          <p:cNvPr id="5" name="Rectangle 13"/>
          <p:cNvSpPr>
            <a:spLocks noGrp="1" noChangeArrowheads="1"/>
          </p:cNvSpPr>
          <p:nvPr>
            <p:ph type="ftr" sz="quarter" idx="11"/>
          </p:nvPr>
        </p:nvSpPr>
        <p:spPr>
          <a:ln/>
        </p:spPr>
        <p:txBody>
          <a:bodyPr/>
          <a:lstStyle>
            <a:lvl1pPr>
              <a:defRPr/>
            </a:lvl1pPr>
          </a:lstStyle>
          <a:p>
            <a:pPr>
              <a:defRPr/>
            </a:pPr>
            <a:endParaRPr lang="en-GB"/>
          </a:p>
        </p:txBody>
      </p:sp>
      <p:sp>
        <p:nvSpPr>
          <p:cNvPr id="6" name="Rectangle 14"/>
          <p:cNvSpPr>
            <a:spLocks noGrp="1" noChangeArrowheads="1"/>
          </p:cNvSpPr>
          <p:nvPr>
            <p:ph type="sldNum" sz="quarter" idx="12"/>
          </p:nvPr>
        </p:nvSpPr>
        <p:spPr>
          <a:ln/>
        </p:spPr>
        <p:txBody>
          <a:bodyPr/>
          <a:lstStyle>
            <a:lvl1pPr>
              <a:defRPr/>
            </a:lvl1pPr>
          </a:lstStyle>
          <a:p>
            <a:pPr>
              <a:defRPr/>
            </a:pPr>
            <a:fld id="{48FE16E4-8D06-4B04-A9E6-FF09C47F7DBC}"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7025" y="1676400"/>
            <a:ext cx="45497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676400"/>
            <a:ext cx="45497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pPr>
              <a:defRPr/>
            </a:pPr>
            <a:endParaRPr lang="en-GB"/>
          </a:p>
        </p:txBody>
      </p:sp>
      <p:sp>
        <p:nvSpPr>
          <p:cNvPr id="6" name="Rectangle 13"/>
          <p:cNvSpPr>
            <a:spLocks noGrp="1" noChangeArrowheads="1"/>
          </p:cNvSpPr>
          <p:nvPr>
            <p:ph type="ftr" sz="quarter" idx="11"/>
          </p:nvPr>
        </p:nvSpPr>
        <p:spPr>
          <a:ln/>
        </p:spPr>
        <p:txBody>
          <a:bodyPr/>
          <a:lstStyle>
            <a:lvl1pPr>
              <a:defRPr/>
            </a:lvl1pPr>
          </a:lstStyle>
          <a:p>
            <a:pPr>
              <a:defRPr/>
            </a:pPr>
            <a:endParaRPr lang="en-GB"/>
          </a:p>
        </p:txBody>
      </p:sp>
      <p:sp>
        <p:nvSpPr>
          <p:cNvPr id="7" name="Rectangle 14"/>
          <p:cNvSpPr>
            <a:spLocks noGrp="1" noChangeArrowheads="1"/>
          </p:cNvSpPr>
          <p:nvPr>
            <p:ph type="sldNum" sz="quarter" idx="12"/>
          </p:nvPr>
        </p:nvSpPr>
        <p:spPr>
          <a:ln/>
        </p:spPr>
        <p:txBody>
          <a:bodyPr/>
          <a:lstStyle>
            <a:lvl1pPr>
              <a:defRPr/>
            </a:lvl1pPr>
          </a:lstStyle>
          <a:p>
            <a:pPr>
              <a:defRPr/>
            </a:pPr>
            <a:fld id="{864990F7-04B9-4920-845E-87E384120455}"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pPr>
              <a:defRPr/>
            </a:pPr>
            <a:endParaRPr lang="en-GB"/>
          </a:p>
        </p:txBody>
      </p:sp>
      <p:sp>
        <p:nvSpPr>
          <p:cNvPr id="8" name="Rectangle 13"/>
          <p:cNvSpPr>
            <a:spLocks noGrp="1" noChangeArrowheads="1"/>
          </p:cNvSpPr>
          <p:nvPr>
            <p:ph type="ftr" sz="quarter" idx="11"/>
          </p:nvPr>
        </p:nvSpPr>
        <p:spPr>
          <a:ln/>
        </p:spPr>
        <p:txBody>
          <a:bodyPr/>
          <a:lstStyle>
            <a:lvl1pPr>
              <a:defRPr/>
            </a:lvl1pPr>
          </a:lstStyle>
          <a:p>
            <a:pPr>
              <a:defRPr/>
            </a:pPr>
            <a:endParaRPr lang="en-GB"/>
          </a:p>
        </p:txBody>
      </p:sp>
      <p:sp>
        <p:nvSpPr>
          <p:cNvPr id="9" name="Rectangle 14"/>
          <p:cNvSpPr>
            <a:spLocks noGrp="1" noChangeArrowheads="1"/>
          </p:cNvSpPr>
          <p:nvPr>
            <p:ph type="sldNum" sz="quarter" idx="12"/>
          </p:nvPr>
        </p:nvSpPr>
        <p:spPr>
          <a:ln/>
        </p:spPr>
        <p:txBody>
          <a:bodyPr/>
          <a:lstStyle>
            <a:lvl1pPr>
              <a:defRPr/>
            </a:lvl1pPr>
          </a:lstStyle>
          <a:p>
            <a:pPr>
              <a:defRPr/>
            </a:pPr>
            <a:fld id="{B734C293-7ED8-4969-9EC2-2102F77A3DE8}"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pPr>
              <a:defRPr/>
            </a:pPr>
            <a:endParaRPr lang="en-GB"/>
          </a:p>
        </p:txBody>
      </p:sp>
      <p:sp>
        <p:nvSpPr>
          <p:cNvPr id="4" name="Rectangle 13"/>
          <p:cNvSpPr>
            <a:spLocks noGrp="1" noChangeArrowheads="1"/>
          </p:cNvSpPr>
          <p:nvPr>
            <p:ph type="ftr" sz="quarter" idx="11"/>
          </p:nvPr>
        </p:nvSpPr>
        <p:spPr>
          <a:ln/>
        </p:spPr>
        <p:txBody>
          <a:bodyPr/>
          <a:lstStyle>
            <a:lvl1pPr>
              <a:defRPr/>
            </a:lvl1pPr>
          </a:lstStyle>
          <a:p>
            <a:pPr>
              <a:defRPr/>
            </a:pPr>
            <a:endParaRPr lang="en-GB"/>
          </a:p>
        </p:txBody>
      </p:sp>
      <p:sp>
        <p:nvSpPr>
          <p:cNvPr id="5" name="Rectangle 14"/>
          <p:cNvSpPr>
            <a:spLocks noGrp="1" noChangeArrowheads="1"/>
          </p:cNvSpPr>
          <p:nvPr>
            <p:ph type="sldNum" sz="quarter" idx="12"/>
          </p:nvPr>
        </p:nvSpPr>
        <p:spPr>
          <a:ln/>
        </p:spPr>
        <p:txBody>
          <a:bodyPr/>
          <a:lstStyle>
            <a:lvl1pPr>
              <a:defRPr/>
            </a:lvl1pPr>
          </a:lstStyle>
          <a:p>
            <a:pPr>
              <a:defRPr/>
            </a:pPr>
            <a:fld id="{14D16FEE-4EEB-45BF-A32A-7D96A2088CE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GB"/>
          </a:p>
        </p:txBody>
      </p:sp>
      <p:sp>
        <p:nvSpPr>
          <p:cNvPr id="3" name="Rectangle 13"/>
          <p:cNvSpPr>
            <a:spLocks noGrp="1" noChangeArrowheads="1"/>
          </p:cNvSpPr>
          <p:nvPr>
            <p:ph type="ftr" sz="quarter" idx="11"/>
          </p:nvPr>
        </p:nvSpPr>
        <p:spPr>
          <a:ln/>
        </p:spPr>
        <p:txBody>
          <a:bodyPr/>
          <a:lstStyle>
            <a:lvl1pPr>
              <a:defRPr/>
            </a:lvl1pPr>
          </a:lstStyle>
          <a:p>
            <a:pPr>
              <a:defRPr/>
            </a:pPr>
            <a:endParaRPr lang="en-GB"/>
          </a:p>
        </p:txBody>
      </p:sp>
      <p:sp>
        <p:nvSpPr>
          <p:cNvPr id="4" name="Rectangle 14"/>
          <p:cNvSpPr>
            <a:spLocks noGrp="1" noChangeArrowheads="1"/>
          </p:cNvSpPr>
          <p:nvPr>
            <p:ph type="sldNum" sz="quarter" idx="12"/>
          </p:nvPr>
        </p:nvSpPr>
        <p:spPr>
          <a:ln/>
        </p:spPr>
        <p:txBody>
          <a:bodyPr/>
          <a:lstStyle>
            <a:lvl1pPr>
              <a:defRPr/>
            </a:lvl1pPr>
          </a:lstStyle>
          <a:p>
            <a:pPr>
              <a:defRPr/>
            </a:pPr>
            <a:fld id="{6228CBDF-EA95-4114-8E89-1404BEE7656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GB"/>
          </a:p>
        </p:txBody>
      </p:sp>
      <p:sp>
        <p:nvSpPr>
          <p:cNvPr id="6" name="Rectangle 13"/>
          <p:cNvSpPr>
            <a:spLocks noGrp="1" noChangeArrowheads="1"/>
          </p:cNvSpPr>
          <p:nvPr>
            <p:ph type="ftr" sz="quarter" idx="11"/>
          </p:nvPr>
        </p:nvSpPr>
        <p:spPr>
          <a:ln/>
        </p:spPr>
        <p:txBody>
          <a:bodyPr/>
          <a:lstStyle>
            <a:lvl1pPr>
              <a:defRPr/>
            </a:lvl1pPr>
          </a:lstStyle>
          <a:p>
            <a:pPr>
              <a:defRPr/>
            </a:pPr>
            <a:endParaRPr lang="en-GB"/>
          </a:p>
        </p:txBody>
      </p:sp>
      <p:sp>
        <p:nvSpPr>
          <p:cNvPr id="7" name="Rectangle 14"/>
          <p:cNvSpPr>
            <a:spLocks noGrp="1" noChangeArrowheads="1"/>
          </p:cNvSpPr>
          <p:nvPr>
            <p:ph type="sldNum" sz="quarter" idx="12"/>
          </p:nvPr>
        </p:nvSpPr>
        <p:spPr>
          <a:ln/>
        </p:spPr>
        <p:txBody>
          <a:bodyPr/>
          <a:lstStyle>
            <a:lvl1pPr>
              <a:defRPr/>
            </a:lvl1pPr>
          </a:lstStyle>
          <a:p>
            <a:pPr>
              <a:defRPr/>
            </a:pPr>
            <a:fld id="{F6A4FAA1-57A3-457F-897D-896433DE65E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GB"/>
          </a:p>
        </p:txBody>
      </p:sp>
      <p:sp>
        <p:nvSpPr>
          <p:cNvPr id="6" name="Rectangle 13"/>
          <p:cNvSpPr>
            <a:spLocks noGrp="1" noChangeArrowheads="1"/>
          </p:cNvSpPr>
          <p:nvPr>
            <p:ph type="ftr" sz="quarter" idx="11"/>
          </p:nvPr>
        </p:nvSpPr>
        <p:spPr>
          <a:ln/>
        </p:spPr>
        <p:txBody>
          <a:bodyPr/>
          <a:lstStyle>
            <a:lvl1pPr>
              <a:defRPr/>
            </a:lvl1pPr>
          </a:lstStyle>
          <a:p>
            <a:pPr>
              <a:defRPr/>
            </a:pPr>
            <a:endParaRPr lang="en-GB"/>
          </a:p>
        </p:txBody>
      </p:sp>
      <p:sp>
        <p:nvSpPr>
          <p:cNvPr id="7" name="Rectangle 14"/>
          <p:cNvSpPr>
            <a:spLocks noGrp="1" noChangeArrowheads="1"/>
          </p:cNvSpPr>
          <p:nvPr>
            <p:ph type="sldNum" sz="quarter" idx="12"/>
          </p:nvPr>
        </p:nvSpPr>
        <p:spPr>
          <a:ln/>
        </p:spPr>
        <p:txBody>
          <a:bodyPr/>
          <a:lstStyle>
            <a:lvl1pPr>
              <a:defRPr/>
            </a:lvl1pPr>
          </a:lstStyle>
          <a:p>
            <a:pPr>
              <a:defRPr/>
            </a:pPr>
            <a:fld id="{C2BFADA3-57A8-41AF-97D1-F52F4E6306B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7042" name="Rectangle 2"/>
          <p:cNvSpPr>
            <a:spLocks noGrp="1" noRot="1" noChangeArrowheads="1"/>
          </p:cNvSpPr>
          <p:nvPr>
            <p:ph type="title"/>
          </p:nvPr>
        </p:nvSpPr>
        <p:spPr bwMode="auto">
          <a:xfrm>
            <a:off x="327025" y="228600"/>
            <a:ext cx="9220200"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7043" name="Rectangle 3"/>
          <p:cNvSpPr>
            <a:spLocks noGrp="1" noRot="1" noChangeArrowheads="1"/>
          </p:cNvSpPr>
          <p:nvPr>
            <p:ph type="body" idx="1"/>
          </p:nvPr>
        </p:nvSpPr>
        <p:spPr bwMode="auto">
          <a:xfrm>
            <a:off x="327025" y="1676400"/>
            <a:ext cx="92519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7052" name="Rectangle 12"/>
          <p:cNvSpPr>
            <a:spLocks noGrp="1" noChangeArrowheads="1"/>
          </p:cNvSpPr>
          <p:nvPr>
            <p:ph type="dt" sz="half" idx="2"/>
          </p:nvPr>
        </p:nvSpPr>
        <p:spPr bwMode="auto">
          <a:xfrm>
            <a:off x="330200" y="6245225"/>
            <a:ext cx="24765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n-GB"/>
          </a:p>
        </p:txBody>
      </p:sp>
      <p:sp>
        <p:nvSpPr>
          <p:cNvPr id="87053" name="Rectangle 13"/>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n-GB"/>
          </a:p>
        </p:txBody>
      </p:sp>
      <p:sp>
        <p:nvSpPr>
          <p:cNvPr id="87054" name="Rectangle 14"/>
          <p:cNvSpPr>
            <a:spLocks noGrp="1" noChangeArrowheads="1"/>
          </p:cNvSpPr>
          <p:nvPr>
            <p:ph type="sldNum" sz="quarter" idx="4"/>
          </p:nvPr>
        </p:nvSpPr>
        <p:spPr bwMode="auto">
          <a:xfrm>
            <a:off x="7099300" y="6245225"/>
            <a:ext cx="24765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10EA4961-2C8B-44AA-AF04-67C32D275A1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14"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3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3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3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3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3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3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3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oundhill.notts.sch.uk/classes/year-1-and-2-ks1/#1773745416610-ac62ac5f-dc50"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ctrTitle"/>
          </p:nvPr>
        </p:nvSpPr>
        <p:spPr>
          <a:xfrm>
            <a:off x="632520" y="1828800"/>
            <a:ext cx="8420100" cy="1600200"/>
          </a:xfrm>
        </p:spPr>
        <p:txBody>
          <a:bodyPr/>
          <a:lstStyle/>
          <a:p>
            <a:pPr eaLnBrk="1" hangingPunct="1">
              <a:defRPr/>
            </a:pPr>
            <a:r>
              <a:rPr lang="en-GB" b="1" dirty="0">
                <a:latin typeface="Twinkl Cursive Unlooped" panose="02000000000000000000" pitchFamily="2" charset="0"/>
              </a:rPr>
              <a:t>Round Hill Primary School </a:t>
            </a:r>
            <a:br>
              <a:rPr lang="en-GB" b="1" dirty="0">
                <a:latin typeface="Twinkl Cursive Unlooped" panose="02000000000000000000" pitchFamily="2" charset="0"/>
              </a:rPr>
            </a:br>
            <a:r>
              <a:rPr lang="en-GB" b="1" dirty="0">
                <a:latin typeface="Twinkl Cursive Unlooped" panose="02000000000000000000" pitchFamily="2" charset="0"/>
              </a:rPr>
              <a:t>Year 2 Camp 2026</a:t>
            </a:r>
          </a:p>
        </p:txBody>
      </p:sp>
      <p:pic>
        <p:nvPicPr>
          <p:cNvPr id="32770" name="Picture 2" descr="Image result for camping cartoon"/>
          <p:cNvPicPr>
            <a:picLocks noChangeAspect="1" noChangeArrowheads="1"/>
          </p:cNvPicPr>
          <p:nvPr/>
        </p:nvPicPr>
        <p:blipFill>
          <a:blip r:embed="rId3"/>
          <a:srcRect/>
          <a:stretch>
            <a:fillRect/>
          </a:stretch>
        </p:blipFill>
        <p:spPr bwMode="auto">
          <a:xfrm>
            <a:off x="7617296" y="214290"/>
            <a:ext cx="1978708" cy="1429326"/>
          </a:xfrm>
          <a:prstGeom prst="rect">
            <a:avLst/>
          </a:prstGeom>
          <a:noFill/>
        </p:spPr>
      </p:pic>
      <p:pic>
        <p:nvPicPr>
          <p:cNvPr id="32771" name="Picture 3" descr="C:\Users\chawkes\Desktop\Year 2 Camp 2017\Year 2 Camp Graduation\Photos\001.jpg"/>
          <p:cNvPicPr>
            <a:picLocks noChangeAspect="1" noChangeArrowheads="1"/>
          </p:cNvPicPr>
          <p:nvPr/>
        </p:nvPicPr>
        <p:blipFill>
          <a:blip r:embed="rId4" cstate="print"/>
          <a:srcRect/>
          <a:stretch>
            <a:fillRect/>
          </a:stretch>
        </p:blipFill>
        <p:spPr bwMode="auto">
          <a:xfrm>
            <a:off x="2606709" y="3717032"/>
            <a:ext cx="4471722" cy="26550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309563" y="0"/>
            <a:ext cx="9220200" cy="1054100"/>
          </a:xfrm>
        </p:spPr>
        <p:txBody>
          <a:bodyPr/>
          <a:lstStyle/>
          <a:p>
            <a:pPr eaLnBrk="1" hangingPunct="1">
              <a:defRPr/>
            </a:pPr>
            <a:r>
              <a:rPr lang="en-GB" b="1" dirty="0">
                <a:effectLst/>
                <a:latin typeface="Twinkl Cursive Unlooped" panose="02000000000000000000" pitchFamily="2" charset="0"/>
              </a:rPr>
              <a:t>Routine for Evening</a:t>
            </a:r>
          </a:p>
        </p:txBody>
      </p:sp>
      <p:sp>
        <p:nvSpPr>
          <p:cNvPr id="112643" name="Rectangle 3"/>
          <p:cNvSpPr>
            <a:spLocks noGrp="1" noRot="1" noChangeArrowheads="1"/>
          </p:cNvSpPr>
          <p:nvPr>
            <p:ph type="body" sz="half" idx="1"/>
          </p:nvPr>
        </p:nvSpPr>
        <p:spPr>
          <a:xfrm>
            <a:off x="344488" y="1556792"/>
            <a:ext cx="8658225" cy="4344987"/>
          </a:xfrm>
        </p:spPr>
        <p:txBody>
          <a:bodyPr/>
          <a:lstStyle/>
          <a:p>
            <a:pPr eaLnBrk="1" hangingPunct="1">
              <a:defRPr/>
            </a:pPr>
            <a:r>
              <a:rPr lang="en-GB" sz="2800" dirty="0">
                <a:solidFill>
                  <a:srgbClr val="000000"/>
                </a:solidFill>
                <a:effectLst/>
                <a:latin typeface="Calibri"/>
                <a:ea typeface="Calibri"/>
                <a:cs typeface="Calibri"/>
              </a:rPr>
              <a:t>Register (see timings on the letter)</a:t>
            </a:r>
          </a:p>
          <a:p>
            <a:pPr eaLnBrk="1" hangingPunct="1">
              <a:defRPr/>
            </a:pPr>
            <a:r>
              <a:rPr lang="en-GB" sz="2800" dirty="0">
                <a:solidFill>
                  <a:srgbClr val="000000"/>
                </a:solidFill>
                <a:effectLst/>
                <a:latin typeface="Calibri"/>
                <a:ea typeface="Calibri"/>
                <a:cs typeface="Calibri"/>
              </a:rPr>
              <a:t>Settle into tents</a:t>
            </a:r>
          </a:p>
          <a:p>
            <a:pPr eaLnBrk="1" hangingPunct="1">
              <a:defRPr/>
            </a:pPr>
            <a:r>
              <a:rPr lang="en-GB" sz="2800" dirty="0">
                <a:solidFill>
                  <a:srgbClr val="000000"/>
                </a:solidFill>
                <a:effectLst/>
                <a:latin typeface="Calibri"/>
                <a:ea typeface="Calibri"/>
                <a:cs typeface="Calibri"/>
              </a:rPr>
              <a:t>Split into groups to complete fun activities</a:t>
            </a:r>
          </a:p>
          <a:p>
            <a:pPr eaLnBrk="1" hangingPunct="1">
              <a:defRPr/>
            </a:pPr>
            <a:r>
              <a:rPr lang="en-GB" sz="2800" dirty="0">
                <a:solidFill>
                  <a:srgbClr val="000000"/>
                </a:solidFill>
                <a:effectLst/>
                <a:latin typeface="Calibri"/>
                <a:ea typeface="Calibri"/>
                <a:cs typeface="Calibri"/>
              </a:rPr>
              <a:t>Read stories and sing songs (Mr </a:t>
            </a:r>
            <a:r>
              <a:rPr lang="en-GB" sz="2800">
                <a:solidFill>
                  <a:srgbClr val="000000"/>
                </a:solidFill>
                <a:effectLst/>
                <a:latin typeface="Calibri"/>
                <a:ea typeface="Calibri"/>
                <a:cs typeface="Calibri"/>
              </a:rPr>
              <a:t>Khalique</a:t>
            </a:r>
            <a:r>
              <a:rPr lang="en-GB" sz="2800" dirty="0">
                <a:solidFill>
                  <a:srgbClr val="000000"/>
                </a:solidFill>
                <a:effectLst/>
                <a:latin typeface="Calibri"/>
                <a:ea typeface="Calibri"/>
                <a:cs typeface="Calibri"/>
              </a:rPr>
              <a:t>!)</a:t>
            </a:r>
          </a:p>
          <a:p>
            <a:pPr eaLnBrk="1" hangingPunct="1">
              <a:defRPr/>
            </a:pPr>
            <a:r>
              <a:rPr lang="en-GB" sz="2800" dirty="0">
                <a:solidFill>
                  <a:srgbClr val="000000"/>
                </a:solidFill>
                <a:effectLst/>
                <a:latin typeface="Calibri"/>
                <a:ea typeface="Calibri"/>
                <a:cs typeface="Calibri"/>
              </a:rPr>
              <a:t>Get ready for bed</a:t>
            </a:r>
          </a:p>
          <a:p>
            <a:pPr eaLnBrk="1" hangingPunct="1">
              <a:defRPr/>
            </a:pPr>
            <a:r>
              <a:rPr lang="en-GB" sz="2800" dirty="0">
                <a:solidFill>
                  <a:srgbClr val="000000"/>
                </a:solidFill>
                <a:effectLst/>
                <a:latin typeface="Calibri"/>
                <a:ea typeface="Calibri"/>
                <a:cs typeface="Calibri"/>
              </a:rPr>
              <a:t>Read/chat in tents</a:t>
            </a:r>
          </a:p>
          <a:p>
            <a:pPr eaLnBrk="1" hangingPunct="1">
              <a:defRPr/>
            </a:pPr>
            <a:r>
              <a:rPr lang="en-GB" sz="2800" dirty="0">
                <a:solidFill>
                  <a:srgbClr val="000000"/>
                </a:solidFill>
                <a:effectLst/>
                <a:latin typeface="Calibri"/>
                <a:ea typeface="Calibri"/>
                <a:cs typeface="Calibri"/>
              </a:rPr>
              <a:t>Sleep (we hope!)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309563" y="0"/>
            <a:ext cx="9220200" cy="1054100"/>
          </a:xfrm>
        </p:spPr>
        <p:txBody>
          <a:bodyPr/>
          <a:lstStyle/>
          <a:p>
            <a:pPr eaLnBrk="1" hangingPunct="1">
              <a:defRPr/>
            </a:pPr>
            <a:r>
              <a:rPr lang="en-GB" b="1" dirty="0">
                <a:effectLst/>
                <a:latin typeface="Twinkl Cursive Unlooped" panose="02000000000000000000" pitchFamily="2" charset="0"/>
              </a:rPr>
              <a:t>When to arrive at school</a:t>
            </a:r>
          </a:p>
        </p:txBody>
      </p:sp>
      <p:sp>
        <p:nvSpPr>
          <p:cNvPr id="112643" name="Rectangle 3"/>
          <p:cNvSpPr>
            <a:spLocks noGrp="1" noRot="1" noChangeArrowheads="1"/>
          </p:cNvSpPr>
          <p:nvPr>
            <p:ph type="body" sz="half" idx="1"/>
          </p:nvPr>
        </p:nvSpPr>
        <p:spPr>
          <a:xfrm>
            <a:off x="309563" y="1214438"/>
            <a:ext cx="8658225" cy="4344987"/>
          </a:xfrm>
        </p:spPr>
        <p:txBody>
          <a:bodyPr/>
          <a:lstStyle/>
          <a:p>
            <a:pPr eaLnBrk="1" hangingPunct="1">
              <a:defRPr/>
            </a:pPr>
            <a:r>
              <a:rPr lang="en-GB" sz="2800" dirty="0">
                <a:solidFill>
                  <a:srgbClr val="000000"/>
                </a:solidFill>
                <a:effectLst/>
                <a:latin typeface="Calibri"/>
                <a:ea typeface="Calibri"/>
                <a:cs typeface="Calibri"/>
              </a:rPr>
              <a:t>The children will leave school at the normal time of 3.30pm and have their </a:t>
            </a:r>
            <a:r>
              <a:rPr lang="en-GB" sz="2800" b="1" dirty="0">
                <a:solidFill>
                  <a:srgbClr val="000000"/>
                </a:solidFill>
                <a:effectLst/>
                <a:latin typeface="Calibri"/>
                <a:ea typeface="Calibri"/>
                <a:cs typeface="Calibri"/>
              </a:rPr>
              <a:t>dinner at home</a:t>
            </a:r>
            <a:r>
              <a:rPr lang="en-GB" sz="2800" dirty="0">
                <a:solidFill>
                  <a:srgbClr val="000000"/>
                </a:solidFill>
                <a:effectLst/>
                <a:latin typeface="Calibri"/>
                <a:ea typeface="Calibri"/>
                <a:cs typeface="Calibri"/>
              </a:rPr>
              <a:t>. </a:t>
            </a:r>
          </a:p>
          <a:p>
            <a:pPr eaLnBrk="1" hangingPunct="1">
              <a:defRPr/>
            </a:pPr>
            <a:r>
              <a:rPr lang="en-GB" sz="2800" dirty="0">
                <a:solidFill>
                  <a:srgbClr val="000000"/>
                </a:solidFill>
                <a:effectLst/>
                <a:latin typeface="Calibri"/>
                <a:ea typeface="Calibri"/>
                <a:cs typeface="Calibri"/>
              </a:rPr>
              <a:t>They will then return to school at their allotted time with their </a:t>
            </a:r>
            <a:r>
              <a:rPr lang="en-GB" sz="2800" b="1" dirty="0">
                <a:solidFill>
                  <a:srgbClr val="000000"/>
                </a:solidFill>
                <a:effectLst/>
                <a:latin typeface="Calibri"/>
                <a:ea typeface="Calibri"/>
                <a:cs typeface="Calibri"/>
              </a:rPr>
              <a:t>‘kit’</a:t>
            </a:r>
            <a:r>
              <a:rPr lang="en-GB" sz="2800">
                <a:solidFill>
                  <a:srgbClr val="000000"/>
                </a:solidFill>
                <a:effectLst/>
                <a:latin typeface="Calibri"/>
                <a:ea typeface="Calibri"/>
                <a:cs typeface="Calibri"/>
              </a:rPr>
              <a:t> ready to stay the night in the school. </a:t>
            </a:r>
          </a:p>
          <a:p>
            <a:pPr marL="0" indent="0">
              <a:buNone/>
              <a:defRPr/>
            </a:pPr>
            <a:r>
              <a:rPr lang="en-GB" sz="1800" b="1">
                <a:solidFill>
                  <a:srgbClr val="000000"/>
                </a:solidFill>
                <a:effectLst/>
                <a:latin typeface="Calibri"/>
                <a:ea typeface="Calibri"/>
                <a:cs typeface="Calibri"/>
              </a:rPr>
              <a:t>                                                 Foxes (5.25pm-5.30pm)</a:t>
            </a:r>
          </a:p>
          <a:p>
            <a:pPr marL="0" indent="0">
              <a:buNone/>
              <a:defRPr/>
            </a:pPr>
            <a:r>
              <a:rPr lang="en-GB" sz="1800" b="1">
                <a:solidFill>
                  <a:srgbClr val="000000"/>
                </a:solidFill>
                <a:effectLst/>
                <a:latin typeface="Calibri"/>
                <a:ea typeface="Calibri"/>
                <a:cs typeface="Calibri"/>
              </a:rPr>
              <a:t>                                            Hedgehogs (5.30pm-5.35pm)</a:t>
            </a:r>
          </a:p>
          <a:p>
            <a:pPr marL="0" indent="0">
              <a:buNone/>
              <a:defRPr/>
            </a:pPr>
            <a:r>
              <a:rPr lang="en-GB" sz="1800" b="1">
                <a:solidFill>
                  <a:srgbClr val="000000"/>
                </a:solidFill>
                <a:effectLst/>
                <a:latin typeface="Calibri"/>
                <a:ea typeface="Calibri"/>
                <a:cs typeface="Calibri"/>
              </a:rPr>
              <a:t>                                               Rabbits (5.35pm-5.40pm)</a:t>
            </a:r>
          </a:p>
          <a:p>
            <a:pPr eaLnBrk="1" hangingPunct="1">
              <a:defRPr/>
            </a:pPr>
            <a:r>
              <a:rPr lang="en-GB" sz="2800" dirty="0">
                <a:solidFill>
                  <a:srgbClr val="000000"/>
                </a:solidFill>
                <a:effectLst/>
                <a:latin typeface="Calibri"/>
                <a:ea typeface="Calibri"/>
                <a:cs typeface="Calibri"/>
              </a:rPr>
              <a:t>Please bring your child directly to the registration table so that we know that they are on site. We will also be able to take any of the children’s medication from you.</a:t>
            </a:r>
          </a:p>
          <a:p>
            <a:pPr eaLnBrk="1" hangingPunct="1">
              <a:defRPr/>
            </a:pPr>
            <a:r>
              <a:rPr lang="en-GB" sz="2800" dirty="0">
                <a:solidFill>
                  <a:srgbClr val="000000"/>
                </a:solidFill>
                <a:effectLst/>
                <a:latin typeface="Calibri"/>
                <a:ea typeface="Calibri"/>
                <a:cs typeface="Calibri"/>
              </a:rPr>
              <a:t>Please assist us by keeping goodbyes to a minimum, so as not to prolong any upset. We will have all your contact details if there is a problem.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025" y="228601"/>
            <a:ext cx="9220200" cy="914384"/>
          </a:xfrm>
        </p:spPr>
        <p:txBody>
          <a:bodyPr/>
          <a:lstStyle/>
          <a:p>
            <a:r>
              <a:rPr lang="en-GB" b="1" dirty="0">
                <a:effectLst/>
                <a:latin typeface="Twinkl Cursive Unlooped" panose="02000000000000000000" pitchFamily="2" charset="0"/>
              </a:rPr>
              <a:t>Activities</a:t>
            </a:r>
          </a:p>
        </p:txBody>
      </p:sp>
      <p:sp>
        <p:nvSpPr>
          <p:cNvPr id="3" name="Text Placeholder 2"/>
          <p:cNvSpPr>
            <a:spLocks noGrp="1"/>
          </p:cNvSpPr>
          <p:nvPr>
            <p:ph type="body" sz="half" idx="1"/>
          </p:nvPr>
        </p:nvSpPr>
        <p:spPr>
          <a:xfrm>
            <a:off x="0" y="1643050"/>
            <a:ext cx="4549775" cy="4422775"/>
          </a:xfrm>
        </p:spPr>
        <p:txBody>
          <a:bodyPr/>
          <a:lstStyle/>
          <a:p>
            <a:r>
              <a:rPr lang="en-GB" sz="2400">
                <a:solidFill>
                  <a:srgbClr val="000000"/>
                </a:solidFill>
                <a:effectLst/>
                <a:latin typeface="Twinkl Cursive Unlooped"/>
              </a:rPr>
              <a:t>Obstacle Course</a:t>
            </a:r>
            <a:endParaRPr lang="en-GB" sz="2400" dirty="0">
              <a:solidFill>
                <a:srgbClr val="000000"/>
              </a:solidFill>
              <a:effectLst/>
              <a:latin typeface="Twinkl Cursive Unlooped" panose="02000000000000000000" pitchFamily="2" charset="0"/>
            </a:endParaRPr>
          </a:p>
          <a:p>
            <a:r>
              <a:rPr lang="en-GB" sz="2400" dirty="0">
                <a:solidFill>
                  <a:srgbClr val="000000"/>
                </a:solidFill>
                <a:effectLst/>
                <a:latin typeface="Twinkl Cursive Unlooped" panose="02000000000000000000" pitchFamily="2" charset="0"/>
              </a:rPr>
              <a:t>Parachute games</a:t>
            </a:r>
          </a:p>
          <a:p>
            <a:r>
              <a:rPr lang="en-GB" sz="2400" dirty="0">
                <a:solidFill>
                  <a:srgbClr val="000000"/>
                </a:solidFill>
                <a:effectLst/>
                <a:latin typeface="Twinkl Cursive Unlooped" panose="02000000000000000000" pitchFamily="2" charset="0"/>
              </a:rPr>
              <a:t>Orienteering</a:t>
            </a:r>
          </a:p>
          <a:p>
            <a:r>
              <a:rPr lang="en-GB" sz="2400" dirty="0">
                <a:solidFill>
                  <a:srgbClr val="000000"/>
                </a:solidFill>
                <a:effectLst/>
                <a:latin typeface="Twinkl Cursive Unlooped" panose="02000000000000000000" pitchFamily="2" charset="0"/>
              </a:rPr>
              <a:t>Scavenger hunt</a:t>
            </a:r>
          </a:p>
          <a:p>
            <a:r>
              <a:rPr lang="en-GB" sz="2400">
                <a:solidFill>
                  <a:srgbClr val="000000"/>
                </a:solidFill>
                <a:effectLst/>
                <a:latin typeface="Twinkl Cursive Unlooped"/>
              </a:rPr>
              <a:t>Outdoor art/music </a:t>
            </a:r>
            <a:endParaRPr lang="en-GB" sz="2400">
              <a:solidFill>
                <a:srgbClr val="000000"/>
              </a:solidFill>
              <a:effectLst/>
              <a:latin typeface="Twinkl Cursive Unlooped" panose="02000000000000000000" pitchFamily="2" charset="0"/>
            </a:endParaRPr>
          </a:p>
          <a:p>
            <a:pPr marL="0" indent="0">
              <a:buNone/>
            </a:pPr>
            <a:r>
              <a:rPr lang="en-GB" sz="2400">
                <a:solidFill>
                  <a:srgbClr val="000000"/>
                </a:solidFill>
                <a:effectLst/>
                <a:latin typeface="Twinkl Cursive Unlooped"/>
              </a:rPr>
              <a:t>activities</a:t>
            </a:r>
            <a:endParaRPr lang="en-GB" sz="2400">
              <a:solidFill>
                <a:srgbClr val="000000"/>
              </a:solidFill>
              <a:effectLst/>
              <a:latin typeface="Twinkl Cursive Unlooped" panose="02000000000000000000" pitchFamily="2" charset="0"/>
            </a:endParaRPr>
          </a:p>
        </p:txBody>
      </p:sp>
      <p:pic>
        <p:nvPicPr>
          <p:cNvPr id="6145" name="Picture 1" descr="C:\Users\chawkes\Desktop\Year 2 Camp 2017\Pictures\It's A Knock Out Final\DSC05622.JPG"/>
          <p:cNvPicPr>
            <a:picLocks noChangeAspect="1" noChangeArrowheads="1"/>
          </p:cNvPicPr>
          <p:nvPr/>
        </p:nvPicPr>
        <p:blipFill>
          <a:blip r:embed="rId2" cstate="print"/>
          <a:srcRect/>
          <a:stretch>
            <a:fillRect/>
          </a:stretch>
        </p:blipFill>
        <p:spPr bwMode="auto">
          <a:xfrm>
            <a:off x="3595678" y="1285860"/>
            <a:ext cx="3000396" cy="2250297"/>
          </a:xfrm>
          <a:prstGeom prst="rect">
            <a:avLst/>
          </a:prstGeom>
          <a:noFill/>
        </p:spPr>
      </p:pic>
      <p:pic>
        <p:nvPicPr>
          <p:cNvPr id="6146" name="Picture 2" descr="C:\Users\chawkes\Desktop\Year 2 Camp 2017\Pictures\Orienteering\DSC05539.JPG"/>
          <p:cNvPicPr>
            <a:picLocks noChangeAspect="1" noChangeArrowheads="1"/>
          </p:cNvPicPr>
          <p:nvPr/>
        </p:nvPicPr>
        <p:blipFill>
          <a:blip r:embed="rId3" cstate="print"/>
          <a:srcRect/>
          <a:stretch>
            <a:fillRect/>
          </a:stretch>
        </p:blipFill>
        <p:spPr bwMode="auto">
          <a:xfrm>
            <a:off x="3595678" y="3714751"/>
            <a:ext cx="2928958" cy="2196719"/>
          </a:xfrm>
          <a:prstGeom prst="rect">
            <a:avLst/>
          </a:prstGeom>
          <a:noFill/>
        </p:spPr>
      </p:pic>
      <p:pic>
        <p:nvPicPr>
          <p:cNvPr id="6147" name="Picture 3" descr="C:\Users\chawkes\Desktop\Year 2 Camp 2017\Pictures\Foxes\DSC05669.JPG"/>
          <p:cNvPicPr>
            <a:picLocks noChangeAspect="1" noChangeArrowheads="1"/>
          </p:cNvPicPr>
          <p:nvPr/>
        </p:nvPicPr>
        <p:blipFill>
          <a:blip r:embed="rId4" cstate="print"/>
          <a:srcRect/>
          <a:stretch>
            <a:fillRect/>
          </a:stretch>
        </p:blipFill>
        <p:spPr bwMode="auto">
          <a:xfrm>
            <a:off x="6738950" y="1285860"/>
            <a:ext cx="2952771" cy="2214578"/>
          </a:xfrm>
          <a:prstGeom prst="rect">
            <a:avLst/>
          </a:prstGeom>
          <a:noFill/>
        </p:spPr>
      </p:pic>
      <p:pic>
        <p:nvPicPr>
          <p:cNvPr id="6148" name="Picture 4" descr="C:\Users\chawkes\Desktop\Year 2 Camp 2017\Pictures\Fire Circle\DSC05645.JPG"/>
          <p:cNvPicPr>
            <a:picLocks noChangeAspect="1" noChangeArrowheads="1"/>
          </p:cNvPicPr>
          <p:nvPr/>
        </p:nvPicPr>
        <p:blipFill>
          <a:blip r:embed="rId5" cstate="print"/>
          <a:srcRect/>
          <a:stretch>
            <a:fillRect/>
          </a:stretch>
        </p:blipFill>
        <p:spPr bwMode="auto">
          <a:xfrm>
            <a:off x="6810388" y="3714752"/>
            <a:ext cx="2881300" cy="21609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a:xfrm>
            <a:off x="327025" y="228601"/>
            <a:ext cx="9220200" cy="914384"/>
          </a:xfrm>
        </p:spPr>
        <p:txBody>
          <a:bodyPr/>
          <a:lstStyle/>
          <a:p>
            <a:pPr eaLnBrk="1" hangingPunct="1">
              <a:defRPr/>
            </a:pPr>
            <a:r>
              <a:rPr lang="en-GB" b="1" dirty="0">
                <a:solidFill>
                  <a:schemeClr val="tx2">
                    <a:lumMod val="75000"/>
                  </a:schemeClr>
                </a:solidFill>
                <a:effectLst/>
                <a:latin typeface="Twinkl Cursive Unlooped" panose="02000000000000000000" pitchFamily="2" charset="0"/>
              </a:rPr>
              <a:t>Sleeping Arrangements</a:t>
            </a:r>
          </a:p>
        </p:txBody>
      </p:sp>
      <p:sp>
        <p:nvSpPr>
          <p:cNvPr id="113667" name="Rectangle 3"/>
          <p:cNvSpPr>
            <a:spLocks noGrp="1" noRot="1" noChangeArrowheads="1"/>
          </p:cNvSpPr>
          <p:nvPr>
            <p:ph type="body" sz="half" idx="1"/>
          </p:nvPr>
        </p:nvSpPr>
        <p:spPr>
          <a:xfrm>
            <a:off x="309530" y="1214422"/>
            <a:ext cx="8912225" cy="4422775"/>
          </a:xfrm>
        </p:spPr>
        <p:txBody>
          <a:bodyPr/>
          <a:lstStyle/>
          <a:p>
            <a:pPr eaLnBrk="1" hangingPunct="1">
              <a:lnSpc>
                <a:spcPct val="80000"/>
              </a:lnSpc>
              <a:defRPr/>
            </a:pPr>
            <a:r>
              <a:rPr lang="en-GB" sz="2800" dirty="0">
                <a:solidFill>
                  <a:srgbClr val="000000"/>
                </a:solidFill>
                <a:effectLst/>
                <a:latin typeface="Calibri"/>
                <a:ea typeface="Calibri"/>
                <a:cs typeface="Calibri"/>
              </a:rPr>
              <a:t>Same gender tents.</a:t>
            </a:r>
          </a:p>
          <a:p>
            <a:pPr eaLnBrk="1" hangingPunct="1">
              <a:lnSpc>
                <a:spcPct val="80000"/>
              </a:lnSpc>
              <a:defRPr/>
            </a:pPr>
            <a:r>
              <a:rPr lang="en-GB" sz="2800" dirty="0">
                <a:solidFill>
                  <a:srgbClr val="000000"/>
                </a:solidFill>
                <a:effectLst/>
                <a:latin typeface="Calibri"/>
                <a:ea typeface="Calibri"/>
                <a:cs typeface="Calibri"/>
              </a:rPr>
              <a:t>Friendship groups (3 or 4 in a tent).</a:t>
            </a:r>
          </a:p>
          <a:p>
            <a:pPr eaLnBrk="1" hangingPunct="1">
              <a:lnSpc>
                <a:spcPct val="80000"/>
              </a:lnSpc>
              <a:defRPr/>
            </a:pPr>
            <a:r>
              <a:rPr lang="en-GB" sz="2800" dirty="0">
                <a:solidFill>
                  <a:srgbClr val="000000"/>
                </a:solidFill>
                <a:effectLst/>
                <a:latin typeface="Calibri"/>
                <a:ea typeface="Calibri"/>
                <a:cs typeface="Calibri"/>
              </a:rPr>
              <a:t>The children will </a:t>
            </a:r>
            <a:r>
              <a:rPr lang="en-GB" sz="2800" i="1" dirty="0">
                <a:solidFill>
                  <a:srgbClr val="000000"/>
                </a:solidFill>
                <a:effectLst/>
                <a:latin typeface="Calibri"/>
                <a:ea typeface="Calibri"/>
                <a:cs typeface="Calibri"/>
              </a:rPr>
              <a:t>try</a:t>
            </a:r>
            <a:r>
              <a:rPr lang="en-GB" sz="2800" dirty="0">
                <a:solidFill>
                  <a:srgbClr val="000000"/>
                </a:solidFill>
                <a:effectLst/>
                <a:latin typeface="Calibri"/>
                <a:ea typeface="Calibri"/>
                <a:cs typeface="Calibri"/>
              </a:rPr>
              <a:t> go to sleep between 8.00pm and 8.30pm.</a:t>
            </a:r>
          </a:p>
          <a:p>
            <a:pPr eaLnBrk="1" hangingPunct="1">
              <a:lnSpc>
                <a:spcPct val="80000"/>
              </a:lnSpc>
              <a:defRPr/>
            </a:pPr>
            <a:r>
              <a:rPr lang="en-GB" sz="2800" dirty="0">
                <a:solidFill>
                  <a:srgbClr val="000000"/>
                </a:solidFill>
                <a:effectLst/>
                <a:latin typeface="Calibri"/>
                <a:ea typeface="Calibri"/>
                <a:cs typeface="Calibri"/>
              </a:rPr>
              <a:t>Wet Weather Plan</a:t>
            </a:r>
          </a:p>
          <a:p>
            <a:pPr eaLnBrk="1" hangingPunct="1">
              <a:lnSpc>
                <a:spcPct val="80000"/>
              </a:lnSpc>
              <a:defRPr/>
            </a:pPr>
            <a:endParaRPr lang="en-GB" sz="2400" dirty="0"/>
          </a:p>
        </p:txBody>
      </p:sp>
      <p:pic>
        <p:nvPicPr>
          <p:cNvPr id="4" name="Picture 42"/>
          <p:cNvPicPr>
            <a:picLocks noChangeAspect="1" noChangeArrowheads="1"/>
          </p:cNvPicPr>
          <p:nvPr/>
        </p:nvPicPr>
        <p:blipFill>
          <a:blip r:embed="rId3" cstate="print"/>
          <a:srcRect/>
          <a:stretch>
            <a:fillRect/>
          </a:stretch>
        </p:blipFill>
        <p:spPr bwMode="auto">
          <a:xfrm>
            <a:off x="5400572" y="3084679"/>
            <a:ext cx="4146653" cy="3544720"/>
          </a:xfrm>
          <a:prstGeom prst="rect">
            <a:avLst/>
          </a:prstGeom>
          <a:noFill/>
          <a:ln w="9525">
            <a:noFill/>
            <a:miter lim="800000"/>
            <a:headEnd/>
            <a:tailEnd/>
          </a:ln>
        </p:spPr>
      </p:pic>
      <p:pic>
        <p:nvPicPr>
          <p:cNvPr id="3" name="Picture 2">
            <a:extLst>
              <a:ext uri="{FF2B5EF4-FFF2-40B4-BE49-F238E27FC236}">
                <a16:creationId xmlns:a16="http://schemas.microsoft.com/office/drawing/2014/main" id="{E2B6584D-C355-F230-3C5F-83DEA08C72AE}"/>
              </a:ext>
            </a:extLst>
          </p:cNvPr>
          <p:cNvPicPr>
            <a:picLocks noChangeAspect="1"/>
          </p:cNvPicPr>
          <p:nvPr/>
        </p:nvPicPr>
        <p:blipFill>
          <a:blip r:embed="rId4"/>
          <a:stretch>
            <a:fillRect/>
          </a:stretch>
        </p:blipFill>
        <p:spPr>
          <a:xfrm>
            <a:off x="790473" y="3304601"/>
            <a:ext cx="4146652" cy="332479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latin typeface="Twinkl Cursive Unlooped" panose="02000000000000000000" pitchFamily="2" charset="0"/>
              </a:rPr>
              <a:t>Volunteers</a:t>
            </a:r>
            <a:br>
              <a:rPr lang="en-GB" b="1" dirty="0">
                <a:effectLst/>
                <a:latin typeface="Twinkl Cursive Unlooped" panose="02000000000000000000" pitchFamily="2" charset="0"/>
              </a:rPr>
            </a:br>
            <a:endParaRPr lang="en-GB" b="1" dirty="0">
              <a:effectLst/>
              <a:latin typeface="Twinkl Cursive Unlooped" panose="02000000000000000000" pitchFamily="2" charset="0"/>
            </a:endParaRPr>
          </a:p>
        </p:txBody>
      </p:sp>
      <p:sp>
        <p:nvSpPr>
          <p:cNvPr id="3" name="Text Placeholder 2"/>
          <p:cNvSpPr>
            <a:spLocks noGrp="1"/>
          </p:cNvSpPr>
          <p:nvPr>
            <p:ph type="body" sz="half" idx="1"/>
          </p:nvPr>
        </p:nvSpPr>
        <p:spPr>
          <a:xfrm>
            <a:off x="327025" y="1065071"/>
            <a:ext cx="8912255" cy="4422775"/>
          </a:xfrm>
        </p:spPr>
        <p:txBody>
          <a:bodyPr/>
          <a:lstStyle/>
          <a:p>
            <a:r>
              <a:rPr lang="en-GB" sz="2800" dirty="0">
                <a:solidFill>
                  <a:srgbClr val="000000"/>
                </a:solidFill>
                <a:effectLst/>
                <a:latin typeface="Calibri"/>
                <a:ea typeface="Calibri"/>
                <a:cs typeface="Calibri"/>
              </a:rPr>
              <a:t>Thank you to all parents who volunteered to support the Year 2 Camp. Your help is greatly appreciated. The school office has contacted the parents who have been selected to volunteer.</a:t>
            </a:r>
          </a:p>
          <a:p>
            <a:r>
              <a:rPr lang="en-GB" sz="2800" dirty="0">
                <a:solidFill>
                  <a:srgbClr val="000000"/>
                </a:solidFill>
                <a:effectLst/>
                <a:latin typeface="Calibri"/>
                <a:ea typeface="Calibri"/>
                <a:cs typeface="Calibri"/>
              </a:rPr>
              <a:t>Parent volunteers will support the camp in two shifts:</a:t>
            </a:r>
          </a:p>
          <a:p>
            <a:pPr marL="0" indent="0">
              <a:buNone/>
            </a:pPr>
            <a:r>
              <a:rPr lang="en-GB" sz="2800">
                <a:solidFill>
                  <a:srgbClr val="000000"/>
                </a:solidFill>
                <a:effectLst/>
                <a:latin typeface="Calibri"/>
                <a:ea typeface="Calibri"/>
                <a:cs typeface="Calibri"/>
              </a:rPr>
              <a:t>• 10:00 pm – 3:00 am</a:t>
            </a:r>
            <a:endParaRPr lang="en-GB" sz="2800">
              <a:latin typeface="Calibri"/>
              <a:ea typeface="Calibri"/>
              <a:cs typeface="Calibri"/>
            </a:endParaRPr>
          </a:p>
          <a:p>
            <a:pPr marL="0" indent="0">
              <a:buNone/>
            </a:pPr>
            <a:r>
              <a:rPr lang="en-GB" sz="2800">
                <a:solidFill>
                  <a:srgbClr val="000000"/>
                </a:solidFill>
                <a:effectLst/>
                <a:latin typeface="Calibri"/>
                <a:ea typeface="Calibri"/>
                <a:cs typeface="Calibri"/>
              </a:rPr>
              <a:t>• 2.45am – 7:00 am</a:t>
            </a:r>
            <a:endParaRPr lang="en-GB" sz="2800">
              <a:latin typeface="Calibri"/>
              <a:ea typeface="Calibri"/>
              <a:cs typeface="Calibri"/>
            </a:endParaRPr>
          </a:p>
          <a:p>
            <a:r>
              <a:rPr lang="en-GB" sz="2800" dirty="0">
                <a:solidFill>
                  <a:srgbClr val="000000"/>
                </a:solidFill>
                <a:effectLst/>
                <a:latin typeface="Calibri"/>
                <a:ea typeface="Calibri"/>
                <a:cs typeface="Calibri"/>
              </a:rPr>
              <a:t>Our parent volunteers provide valuable support overnight, helping to supervise and support the children, offering comfort and reassurance, and informing teachers if a child is unwell or needs assistance.</a:t>
            </a:r>
          </a:p>
          <a:p>
            <a:endParaRPr lang="en-GB" sz="2800" b="1" dirty="0">
              <a:solidFill>
                <a:srgbClr val="000000"/>
              </a:solidFill>
              <a:effectLst/>
              <a:latin typeface="Twinkl Cursive Unlooped" panose="02000000000000000000" pitchFamily="2"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latin typeface="Twinkl Cursive Unlooped" panose="02000000000000000000" pitchFamily="2" charset="0"/>
              </a:rPr>
              <a:t>The next day</a:t>
            </a:r>
          </a:p>
        </p:txBody>
      </p:sp>
      <p:sp>
        <p:nvSpPr>
          <p:cNvPr id="3" name="Content Placeholder 2"/>
          <p:cNvSpPr>
            <a:spLocks noGrp="1"/>
          </p:cNvSpPr>
          <p:nvPr>
            <p:ph idx="1"/>
          </p:nvPr>
        </p:nvSpPr>
        <p:spPr/>
        <p:txBody>
          <a:bodyPr/>
          <a:lstStyle/>
          <a:p>
            <a:r>
              <a:rPr lang="en-GB" sz="2400" dirty="0">
                <a:solidFill>
                  <a:srgbClr val="000000"/>
                </a:solidFill>
                <a:effectLst/>
                <a:latin typeface="Twinkl Cursive Unlooped" panose="02000000000000000000" pitchFamily="2" charset="0"/>
              </a:rPr>
              <a:t>The children will wake up, wash and get changed into fresh clothes.</a:t>
            </a:r>
          </a:p>
          <a:p>
            <a:r>
              <a:rPr lang="en-GB" sz="2400" dirty="0">
                <a:solidFill>
                  <a:srgbClr val="000000"/>
                </a:solidFill>
                <a:effectLst/>
                <a:latin typeface="Twinkl Cursive Unlooped" panose="02000000000000000000" pitchFamily="2" charset="0"/>
              </a:rPr>
              <a:t>The children will have breakfast (toast, cereal and juice).</a:t>
            </a:r>
          </a:p>
          <a:p>
            <a:r>
              <a:rPr lang="en-GB" sz="2400" dirty="0">
                <a:solidFill>
                  <a:srgbClr val="000000"/>
                </a:solidFill>
                <a:effectLst/>
                <a:latin typeface="Twinkl Cursive Unlooped" panose="02000000000000000000" pitchFamily="2" charset="0"/>
              </a:rPr>
              <a:t>We are asking for a contribution of £2.00 towards the breakfast items.</a:t>
            </a:r>
          </a:p>
          <a:p>
            <a:r>
              <a:rPr lang="en-GB" sz="2400" dirty="0">
                <a:solidFill>
                  <a:srgbClr val="000000"/>
                </a:solidFill>
                <a:effectLst/>
                <a:latin typeface="Twinkl Cursive Unlooped" panose="02000000000000000000" pitchFamily="2" charset="0"/>
              </a:rPr>
              <a:t>The children will take part in fun, camp-related activities during the day.</a:t>
            </a:r>
          </a:p>
          <a:p>
            <a:r>
              <a:rPr lang="en-GB" sz="2400" dirty="0">
                <a:solidFill>
                  <a:srgbClr val="000000"/>
                </a:solidFill>
                <a:effectLst/>
                <a:latin typeface="Twinkl Cursive Unlooped" panose="02000000000000000000" pitchFamily="2" charset="0"/>
              </a:rPr>
              <a:t>Your child will need collecting in the usual way at 3.30pm.</a:t>
            </a:r>
            <a:r>
              <a:rPr lang="en-GB" sz="2400" b="1" dirty="0">
                <a:solidFill>
                  <a:srgbClr val="000000"/>
                </a:solidFill>
                <a:effectLst/>
                <a:latin typeface="Twinkl Cursive Unlooped" panose="02000000000000000000" pitchFamily="2" charset="0"/>
              </a:rPr>
              <a:t> </a:t>
            </a:r>
          </a:p>
          <a:p>
            <a:endParaRPr lang="en-GB"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30" y="0"/>
            <a:ext cx="9220200" cy="842946"/>
          </a:xfrm>
        </p:spPr>
        <p:txBody>
          <a:bodyPr/>
          <a:lstStyle/>
          <a:p>
            <a:r>
              <a:rPr lang="en-GB" b="1" dirty="0">
                <a:effectLst/>
                <a:latin typeface="Twinkl Cursive Unlooped" panose="02000000000000000000" pitchFamily="2" charset="0"/>
              </a:rPr>
              <a:t>Don’t worry!</a:t>
            </a:r>
          </a:p>
        </p:txBody>
      </p:sp>
      <p:sp>
        <p:nvSpPr>
          <p:cNvPr id="3" name="Content Placeholder 2"/>
          <p:cNvSpPr>
            <a:spLocks noGrp="1"/>
          </p:cNvSpPr>
          <p:nvPr>
            <p:ph idx="1"/>
          </p:nvPr>
        </p:nvSpPr>
        <p:spPr>
          <a:xfrm>
            <a:off x="238092" y="714356"/>
            <a:ext cx="9667908" cy="5929330"/>
          </a:xfrm>
        </p:spPr>
        <p:txBody>
          <a:bodyPr/>
          <a:lstStyle/>
          <a:p>
            <a:r>
              <a:rPr lang="en-GB" sz="2300" dirty="0">
                <a:solidFill>
                  <a:srgbClr val="000000"/>
                </a:solidFill>
                <a:effectLst/>
                <a:latin typeface="Calibri"/>
                <a:ea typeface="Calibri"/>
                <a:cs typeface="Calibri"/>
              </a:rPr>
              <a:t>Camp is a great opportunity to develop lots of skills, however, often the thought of sleeping away from home can cause anxiety for children and their parents. Common worries about camp include:</a:t>
            </a:r>
          </a:p>
          <a:p>
            <a:pPr>
              <a:buNone/>
            </a:pPr>
            <a:r>
              <a:rPr lang="en-GB" sz="2300" i="1" dirty="0">
                <a:solidFill>
                  <a:srgbClr val="FF0000"/>
                </a:solidFill>
                <a:effectLst/>
                <a:latin typeface="Calibri"/>
                <a:ea typeface="Calibri"/>
                <a:cs typeface="Calibri"/>
              </a:rPr>
              <a:t>What happens if they can’t sleep?</a:t>
            </a:r>
          </a:p>
          <a:p>
            <a:pPr>
              <a:buNone/>
            </a:pPr>
            <a:r>
              <a:rPr lang="en-GB" sz="2300" i="1" dirty="0">
                <a:solidFill>
                  <a:srgbClr val="FF0000"/>
                </a:solidFill>
                <a:effectLst/>
                <a:latin typeface="Calibri"/>
                <a:ea typeface="Calibri"/>
                <a:cs typeface="Calibri"/>
              </a:rPr>
              <a:t>Who will they share a tent with?</a:t>
            </a:r>
          </a:p>
          <a:p>
            <a:pPr>
              <a:buNone/>
            </a:pPr>
            <a:r>
              <a:rPr lang="en-GB" sz="2300" i="1" dirty="0">
                <a:solidFill>
                  <a:srgbClr val="FF0000"/>
                </a:solidFill>
                <a:effectLst/>
                <a:latin typeface="Calibri"/>
                <a:ea typeface="Calibri"/>
                <a:cs typeface="Calibri"/>
              </a:rPr>
              <a:t>What will happen if they don’t enjoy the activities?</a:t>
            </a:r>
          </a:p>
          <a:p>
            <a:pPr>
              <a:buNone/>
            </a:pPr>
            <a:r>
              <a:rPr lang="en-GB" sz="2300" i="1" dirty="0">
                <a:solidFill>
                  <a:srgbClr val="FF0000"/>
                </a:solidFill>
                <a:effectLst/>
                <a:latin typeface="Calibri"/>
                <a:ea typeface="Calibri"/>
                <a:cs typeface="Calibri"/>
              </a:rPr>
              <a:t>What will happen if they feel homesick?</a:t>
            </a:r>
            <a:endParaRPr lang="en-GB" sz="2300">
              <a:solidFill>
                <a:srgbClr val="FF0000"/>
              </a:solidFill>
              <a:effectLst/>
              <a:latin typeface="Calibri"/>
              <a:ea typeface="Calibri"/>
              <a:cs typeface="Calibri"/>
            </a:endParaRPr>
          </a:p>
          <a:p>
            <a:r>
              <a:rPr lang="en-GB" sz="2300" dirty="0">
                <a:solidFill>
                  <a:srgbClr val="000000"/>
                </a:solidFill>
                <a:effectLst/>
                <a:latin typeface="Calibri"/>
                <a:ea typeface="Calibri"/>
                <a:cs typeface="Calibri"/>
              </a:rPr>
              <a:t>Although these concerns are valid it is important to help your child feel positive about the experience. They will very quickly pick up on any anxiety you may have and will emulate these feelings. The staff at Round Hill are very experienced when dealing with all of these areas and at any time should we have anything that we need to discuss regarding your child’s needs, we will contact you.</a:t>
            </a:r>
          </a:p>
          <a:p>
            <a:r>
              <a:rPr lang="en-GB" sz="2300" dirty="0">
                <a:solidFill>
                  <a:srgbClr val="000000"/>
                </a:solidFill>
                <a:effectLst/>
                <a:latin typeface="Calibri"/>
                <a:ea typeface="Calibri"/>
                <a:cs typeface="Calibri"/>
              </a:rPr>
              <a:t>If you feel that your child (or yourself) is still anxious then please speak to your child’s class teacher.</a:t>
            </a: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pPr eaLnBrk="1" hangingPunct="1">
              <a:defRPr/>
            </a:pPr>
            <a:r>
              <a:rPr lang="en-GB" b="1" dirty="0">
                <a:effectLst/>
                <a:latin typeface="Calibri"/>
                <a:ea typeface="Calibri"/>
                <a:cs typeface="Calibri"/>
              </a:rPr>
              <a:t>Things to do before the camp</a:t>
            </a:r>
          </a:p>
        </p:txBody>
      </p:sp>
      <p:sp>
        <p:nvSpPr>
          <p:cNvPr id="116739" name="Rectangle 3"/>
          <p:cNvSpPr>
            <a:spLocks noGrp="1" noRot="1" noChangeArrowheads="1"/>
          </p:cNvSpPr>
          <p:nvPr>
            <p:ph type="body" sz="half" idx="1"/>
          </p:nvPr>
        </p:nvSpPr>
        <p:spPr>
          <a:xfrm>
            <a:off x="327025" y="1676400"/>
            <a:ext cx="8983663" cy="4422775"/>
          </a:xfrm>
        </p:spPr>
        <p:txBody>
          <a:bodyPr/>
          <a:lstStyle/>
          <a:p>
            <a:pPr eaLnBrk="1" hangingPunct="1">
              <a:defRPr/>
            </a:pPr>
            <a:r>
              <a:rPr lang="en-GB" sz="3600" dirty="0">
                <a:solidFill>
                  <a:srgbClr val="000000"/>
                </a:solidFill>
                <a:effectLst/>
                <a:latin typeface="Calibri"/>
                <a:ea typeface="Calibri"/>
                <a:cs typeface="Calibri"/>
              </a:rPr>
              <a:t>Complete the Year 2 Camp consent form.</a:t>
            </a:r>
          </a:p>
          <a:p>
            <a:pPr eaLnBrk="1" hangingPunct="1">
              <a:defRPr/>
            </a:pPr>
            <a:r>
              <a:rPr lang="en-GB" sz="3600" dirty="0">
                <a:solidFill>
                  <a:srgbClr val="000000"/>
                </a:solidFill>
                <a:effectLst/>
                <a:latin typeface="Calibri"/>
                <a:ea typeface="Calibri"/>
                <a:cs typeface="Calibri"/>
              </a:rPr>
              <a:t>Ensure that you have arranged an appointment with the class teacher if you would like to speak in more detail about any medication or concerns.</a:t>
            </a:r>
          </a:p>
          <a:p>
            <a:pPr>
              <a:defRPr/>
            </a:pPr>
            <a:r>
              <a:rPr lang="en-GB" sz="3600">
                <a:solidFill>
                  <a:srgbClr val="000000"/>
                </a:solidFill>
                <a:effectLst/>
                <a:latin typeface="Calibri"/>
                <a:ea typeface="Calibri"/>
                <a:cs typeface="Calibri"/>
              </a:rPr>
              <a:t>Year 2 Camp information can be found on the school's website: </a:t>
            </a:r>
            <a:r>
              <a:rPr lang="en-GB" sz="2800" dirty="0">
                <a:solidFill>
                  <a:srgbClr val="000000"/>
                </a:solidFill>
                <a:effectLst/>
                <a:latin typeface="Calibri"/>
                <a:ea typeface="Calibri"/>
                <a:cs typeface="Calibri"/>
                <a:hlinkClick r:id="rId3"/>
              </a:rPr>
              <a:t>Year 1 and 2 (KS1) - Round Hill Primary School</a:t>
            </a:r>
            <a:endParaRPr lang="en-GB" sz="2800">
              <a:solidFill>
                <a:srgbClr val="000000"/>
              </a:solidFill>
              <a:effectLst/>
              <a:latin typeface="Calibri"/>
              <a:ea typeface="Calibri"/>
              <a:cs typeface="Calibri"/>
            </a:endParaRPr>
          </a:p>
          <a:p>
            <a:pPr eaLnBrk="1" hangingPunct="1">
              <a:defRPr/>
            </a:pPr>
            <a:r>
              <a:rPr lang="en-GB" sz="3600" dirty="0">
                <a:solidFill>
                  <a:srgbClr val="000000"/>
                </a:solidFill>
                <a:effectLst/>
                <a:latin typeface="Calibri"/>
                <a:ea typeface="Calibri"/>
                <a:cs typeface="Calibri"/>
              </a:rPr>
              <a:t>Ask any questions!</a:t>
            </a:r>
          </a:p>
          <a:p>
            <a:pPr algn="ctr" eaLnBrk="1" hangingPunct="1">
              <a:defRPr/>
            </a:pPr>
            <a:endParaRPr lang="en-GB" sz="3600" dirty="0">
              <a:solidFill>
                <a:srgbClr val="000000"/>
              </a:solidFill>
              <a:effectLst/>
              <a:latin typeface="Calibri"/>
              <a:ea typeface="Calibri"/>
              <a:cs typeface="Calibri"/>
            </a:endParaRPr>
          </a:p>
          <a:p>
            <a:pPr eaLnBrk="1" hangingPunct="1">
              <a:defRPr/>
            </a:pPr>
            <a:endParaRPr lang="en-GB" sz="3600" dirty="0">
              <a:solidFill>
                <a:srgbClr val="000000"/>
              </a:solidFill>
              <a:effectLst/>
              <a:latin typeface="Calibri"/>
              <a:ea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941" y="116632"/>
            <a:ext cx="9220200" cy="771507"/>
          </a:xfrm>
        </p:spPr>
        <p:txBody>
          <a:bodyPr/>
          <a:lstStyle/>
          <a:p>
            <a:r>
              <a:rPr lang="en-GB" sz="3600" b="1" dirty="0">
                <a:effectLst/>
                <a:latin typeface="Twinkl Cursive Unlooped" panose="02000000000000000000" pitchFamily="2" charset="0"/>
              </a:rPr>
              <a:t>Aims of the Meeting</a:t>
            </a:r>
          </a:p>
        </p:txBody>
      </p:sp>
      <p:sp>
        <p:nvSpPr>
          <p:cNvPr id="3" name="Content Placeholder 2"/>
          <p:cNvSpPr>
            <a:spLocks noGrp="1"/>
          </p:cNvSpPr>
          <p:nvPr>
            <p:ph idx="1"/>
          </p:nvPr>
        </p:nvSpPr>
        <p:spPr>
          <a:xfrm>
            <a:off x="295066" y="1000108"/>
            <a:ext cx="9251950" cy="4422775"/>
          </a:xfrm>
        </p:spPr>
        <p:txBody>
          <a:bodyPr/>
          <a:lstStyle/>
          <a:p>
            <a:r>
              <a:rPr lang="en-GB" b="1" dirty="0">
                <a:solidFill>
                  <a:srgbClr val="000000"/>
                </a:solidFill>
                <a:effectLst/>
                <a:latin typeface="Twinkl Cursive Unlooped" panose="02000000000000000000" pitchFamily="2" charset="0"/>
              </a:rPr>
              <a:t>Why is there a Year 2 camp?</a:t>
            </a:r>
          </a:p>
          <a:p>
            <a:r>
              <a:rPr lang="en-GB" b="1" dirty="0">
                <a:solidFill>
                  <a:srgbClr val="000000"/>
                </a:solidFill>
                <a:effectLst/>
                <a:latin typeface="Twinkl Cursive Unlooped" panose="02000000000000000000" pitchFamily="2" charset="0"/>
              </a:rPr>
              <a:t>Safety</a:t>
            </a:r>
          </a:p>
          <a:p>
            <a:r>
              <a:rPr lang="en-GB" b="1" dirty="0">
                <a:solidFill>
                  <a:srgbClr val="000000"/>
                </a:solidFill>
                <a:effectLst/>
                <a:latin typeface="Twinkl Cursive Unlooped" panose="02000000000000000000" pitchFamily="2" charset="0"/>
              </a:rPr>
              <a:t>Staffing</a:t>
            </a:r>
          </a:p>
          <a:p>
            <a:r>
              <a:rPr lang="en-GB" b="1">
                <a:solidFill>
                  <a:srgbClr val="000000"/>
                </a:solidFill>
                <a:effectLst/>
                <a:latin typeface="Twinkl Cursive Unlooped"/>
              </a:rPr>
              <a:t>Medication</a:t>
            </a:r>
            <a:endParaRPr lang="en-GB" b="1" dirty="0">
              <a:solidFill>
                <a:srgbClr val="000000"/>
              </a:solidFill>
              <a:effectLst/>
              <a:latin typeface="Twinkl Cursive Unlooped"/>
            </a:endParaRPr>
          </a:p>
          <a:p>
            <a:r>
              <a:rPr lang="en-GB" b="1">
                <a:solidFill>
                  <a:srgbClr val="000000"/>
                </a:solidFill>
                <a:effectLst/>
                <a:latin typeface="Twinkl Cursive Unlooped"/>
              </a:rPr>
              <a:t>Camp kit list</a:t>
            </a:r>
            <a:endParaRPr lang="en-GB" b="1" dirty="0">
              <a:solidFill>
                <a:srgbClr val="000000"/>
              </a:solidFill>
              <a:effectLst/>
              <a:latin typeface="Twinkl Cursive Unlooped"/>
            </a:endParaRPr>
          </a:p>
          <a:p>
            <a:r>
              <a:rPr lang="en-GB" b="1" dirty="0">
                <a:solidFill>
                  <a:srgbClr val="000000"/>
                </a:solidFill>
                <a:effectLst/>
                <a:latin typeface="Twinkl Cursive Unlooped" panose="02000000000000000000" pitchFamily="2" charset="0"/>
              </a:rPr>
              <a:t>The schedule for the camp</a:t>
            </a:r>
          </a:p>
          <a:p>
            <a:r>
              <a:rPr lang="en-GB" b="1">
                <a:solidFill>
                  <a:srgbClr val="000000"/>
                </a:solidFill>
                <a:effectLst/>
                <a:latin typeface="Twinkl Cursive Unlooped"/>
              </a:rPr>
              <a:t>Arrival information</a:t>
            </a:r>
          </a:p>
          <a:p>
            <a:r>
              <a:rPr lang="en-GB" b="1" dirty="0">
                <a:solidFill>
                  <a:srgbClr val="000000"/>
                </a:solidFill>
                <a:effectLst/>
                <a:latin typeface="Twinkl Cursive Unlooped" panose="02000000000000000000" pitchFamily="2" charset="0"/>
              </a:rPr>
              <a:t>Activities that the children will be involved in</a:t>
            </a:r>
          </a:p>
          <a:p>
            <a:r>
              <a:rPr lang="en-GB" b="1">
                <a:solidFill>
                  <a:srgbClr val="000000"/>
                </a:solidFill>
                <a:effectLst/>
                <a:latin typeface="Twinkl Cursive Unlooped"/>
              </a:rPr>
              <a:t>Sleeping arrangements</a:t>
            </a:r>
          </a:p>
          <a:p>
            <a:r>
              <a:rPr lang="en-GB" b="1" dirty="0">
                <a:solidFill>
                  <a:srgbClr val="000000"/>
                </a:solidFill>
                <a:effectLst/>
                <a:latin typeface="Twinkl Cursive Unlooped" panose="02000000000000000000" pitchFamily="2" charset="0"/>
              </a:rPr>
              <a:t>The next day</a:t>
            </a:r>
          </a:p>
          <a:p>
            <a:endParaRPr lang="en-GB" dirty="0"/>
          </a:p>
          <a:p>
            <a:endParaRPr lang="en-GB" dirty="0"/>
          </a:p>
          <a:p>
            <a:endParaRPr lang="en-GB" dirty="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Grp="1" noRot="1" noChangeArrowheads="1"/>
          </p:cNvSpPr>
          <p:nvPr>
            <p:ph type="ctrTitle"/>
          </p:nvPr>
        </p:nvSpPr>
        <p:spPr>
          <a:xfrm>
            <a:off x="762000" y="1981200"/>
            <a:ext cx="8420100" cy="1600200"/>
          </a:xfrm>
        </p:spPr>
        <p:txBody>
          <a:bodyPr/>
          <a:lstStyle/>
          <a:p>
            <a:pPr eaLnBrk="1" hangingPunct="1">
              <a:defRPr/>
            </a:pPr>
            <a:br>
              <a:rPr lang="en-GB" dirty="0"/>
            </a:br>
            <a:r>
              <a:rPr lang="en-GB" dirty="0"/>
              <a:t> </a:t>
            </a:r>
            <a:r>
              <a:rPr lang="en-GB" b="1" dirty="0">
                <a:effectLst/>
                <a:latin typeface="Twinkl Cursive Unlooped" panose="02000000000000000000" pitchFamily="2" charset="0"/>
              </a:rPr>
              <a:t>Camp Date-</a:t>
            </a:r>
            <a:br>
              <a:rPr lang="en-GB" b="1" dirty="0">
                <a:effectLst/>
                <a:latin typeface="Twinkl Cursive Unlooped" panose="02000000000000000000" pitchFamily="2" charset="0"/>
              </a:rPr>
            </a:br>
            <a:br>
              <a:rPr lang="en-GB" b="1" dirty="0">
                <a:effectLst/>
                <a:latin typeface="Twinkl Cursive Unlooped" panose="02000000000000000000" pitchFamily="2" charset="0"/>
              </a:rPr>
            </a:br>
            <a:r>
              <a:rPr lang="en-GB" b="1" dirty="0">
                <a:solidFill>
                  <a:srgbClr val="000000"/>
                </a:solidFill>
                <a:effectLst/>
                <a:latin typeface="Twinkl Cursive Unlooped" panose="02000000000000000000" pitchFamily="2" charset="0"/>
              </a:rPr>
              <a:t>Thursday 2</a:t>
            </a:r>
            <a:r>
              <a:rPr lang="en-GB" b="1" baseline="30000" dirty="0">
                <a:solidFill>
                  <a:srgbClr val="000000"/>
                </a:solidFill>
                <a:effectLst/>
                <a:latin typeface="Twinkl Cursive Unlooped" panose="02000000000000000000" pitchFamily="2" charset="0"/>
              </a:rPr>
              <a:t>nd</a:t>
            </a:r>
            <a:r>
              <a:rPr lang="en-GB" b="1" dirty="0">
                <a:solidFill>
                  <a:srgbClr val="000000"/>
                </a:solidFill>
                <a:effectLst/>
                <a:latin typeface="Twinkl Cursive Unlooped" panose="02000000000000000000" pitchFamily="2" charset="0"/>
              </a:rPr>
              <a:t> July 2026</a:t>
            </a:r>
            <a:br>
              <a:rPr lang="en-GB" dirty="0">
                <a:latin typeface="Twinkl Cursive Unlooped" panose="02000000000000000000" pitchFamily="2" charset="0"/>
              </a:rPr>
            </a:br>
            <a:endParaRPr lang="en-GB" dirty="0">
              <a:solidFill>
                <a:schemeClr val="tx1"/>
              </a:solidFill>
              <a:latin typeface="Twinkl Cursive Unlooped" panose="02000000000000000000" pitchFamily="2" charset="0"/>
            </a:endParaRPr>
          </a:p>
        </p:txBody>
      </p:sp>
      <p:pic>
        <p:nvPicPr>
          <p:cNvPr id="4" name="Picture 2" descr="Image result for camping cartoon"/>
          <p:cNvPicPr>
            <a:picLocks noChangeAspect="1" noChangeArrowheads="1"/>
          </p:cNvPicPr>
          <p:nvPr/>
        </p:nvPicPr>
        <p:blipFill>
          <a:blip r:embed="rId3"/>
          <a:srcRect/>
          <a:stretch>
            <a:fillRect/>
          </a:stretch>
        </p:blipFill>
        <p:spPr bwMode="auto">
          <a:xfrm>
            <a:off x="7024702" y="214290"/>
            <a:ext cx="2571302" cy="1857388"/>
          </a:xfrm>
          <a:prstGeom prst="rect">
            <a:avLst/>
          </a:prstGeom>
          <a:noFill/>
        </p:spPr>
      </p:pic>
      <p:pic>
        <p:nvPicPr>
          <p:cNvPr id="30721" name="Picture 1" descr="C:\Users\chawkes\Desktop\Year 2 Camp 2017\Year 2 Camp Graduation\Photos\004.jpg"/>
          <p:cNvPicPr>
            <a:picLocks noChangeAspect="1" noChangeArrowheads="1"/>
          </p:cNvPicPr>
          <p:nvPr/>
        </p:nvPicPr>
        <p:blipFill>
          <a:blip r:embed="rId4" cstate="print"/>
          <a:srcRect/>
          <a:stretch>
            <a:fillRect/>
          </a:stretch>
        </p:blipFill>
        <p:spPr bwMode="auto">
          <a:xfrm>
            <a:off x="2936776" y="3812119"/>
            <a:ext cx="4314164" cy="289459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93" y="-243408"/>
            <a:ext cx="9220200" cy="1325563"/>
          </a:xfrm>
        </p:spPr>
        <p:txBody>
          <a:bodyPr/>
          <a:lstStyle/>
          <a:p>
            <a:r>
              <a:rPr lang="en-GB" sz="3600" b="1" dirty="0">
                <a:effectLst/>
                <a:latin typeface="Twinkl Cursive Unlooped" panose="02000000000000000000" pitchFamily="2" charset="0"/>
              </a:rPr>
              <a:t>Year 2 Camp Letter and Consent Form</a:t>
            </a:r>
          </a:p>
        </p:txBody>
      </p:sp>
      <p:sp>
        <p:nvSpPr>
          <p:cNvPr id="3" name="Content Placeholder 2"/>
          <p:cNvSpPr>
            <a:spLocks noGrp="1"/>
          </p:cNvSpPr>
          <p:nvPr>
            <p:ph idx="1"/>
          </p:nvPr>
        </p:nvSpPr>
        <p:spPr>
          <a:xfrm>
            <a:off x="309530" y="1214422"/>
            <a:ext cx="9251950" cy="4422775"/>
          </a:xfrm>
        </p:spPr>
        <p:txBody>
          <a:bodyPr/>
          <a:lstStyle/>
          <a:p>
            <a:endParaRPr lang="en-GB" sz="1400" dirty="0">
              <a:latin typeface="Twinkl Cursive Unlooped" panose="02000000000000000000" pitchFamily="2" charset="0"/>
            </a:endParaRPr>
          </a:p>
          <a:p>
            <a:endParaRPr lang="en-GB" sz="1400" dirty="0">
              <a:latin typeface="Twinkl Cursive Unlooped" panose="02000000000000000000" pitchFamily="2" charset="0"/>
            </a:endParaRPr>
          </a:p>
        </p:txBody>
      </p:sp>
      <p:pic>
        <p:nvPicPr>
          <p:cNvPr id="5" name="Picture 4">
            <a:extLst>
              <a:ext uri="{FF2B5EF4-FFF2-40B4-BE49-F238E27FC236}">
                <a16:creationId xmlns:a16="http://schemas.microsoft.com/office/drawing/2014/main" id="{D0FBBAFF-D60F-A3D4-6B49-E61DE7F8DE48}"/>
              </a:ext>
            </a:extLst>
          </p:cNvPr>
          <p:cNvPicPr>
            <a:picLocks noChangeAspect="1"/>
          </p:cNvPicPr>
          <p:nvPr/>
        </p:nvPicPr>
        <p:blipFill>
          <a:blip r:embed="rId2"/>
          <a:stretch>
            <a:fillRect/>
          </a:stretch>
        </p:blipFill>
        <p:spPr>
          <a:xfrm>
            <a:off x="5098" y="733210"/>
            <a:ext cx="4953429" cy="6119390"/>
          </a:xfrm>
          <a:prstGeom prst="rect">
            <a:avLst/>
          </a:prstGeom>
        </p:spPr>
      </p:pic>
      <p:pic>
        <p:nvPicPr>
          <p:cNvPr id="7" name="Picture 6">
            <a:extLst>
              <a:ext uri="{FF2B5EF4-FFF2-40B4-BE49-F238E27FC236}">
                <a16:creationId xmlns:a16="http://schemas.microsoft.com/office/drawing/2014/main" id="{1E022865-DDBA-ABF1-F317-3CD3D6202E31}"/>
              </a:ext>
            </a:extLst>
          </p:cNvPr>
          <p:cNvPicPr>
            <a:picLocks noChangeAspect="1"/>
          </p:cNvPicPr>
          <p:nvPr/>
        </p:nvPicPr>
        <p:blipFill>
          <a:blip r:embed="rId3"/>
          <a:stretch>
            <a:fillRect/>
          </a:stretch>
        </p:blipFill>
        <p:spPr>
          <a:xfrm>
            <a:off x="5081893" y="1220803"/>
            <a:ext cx="4742253" cy="5425910"/>
          </a:xfrm>
          <a:prstGeom prst="rect">
            <a:avLst/>
          </a:prstGeom>
        </p:spPr>
      </p:pic>
      <p:sp>
        <p:nvSpPr>
          <p:cNvPr id="4" name="Oval 3">
            <a:extLst>
              <a:ext uri="{FF2B5EF4-FFF2-40B4-BE49-F238E27FC236}">
                <a16:creationId xmlns:a16="http://schemas.microsoft.com/office/drawing/2014/main" id="{B9055667-FB7C-45A5-F98F-DD56F59FFFF6}"/>
              </a:ext>
            </a:extLst>
          </p:cNvPr>
          <p:cNvSpPr/>
          <p:nvPr/>
        </p:nvSpPr>
        <p:spPr>
          <a:xfrm>
            <a:off x="1595306" y="5944905"/>
            <a:ext cx="1690753" cy="2999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DBE24-BF5A-D85A-9283-B1E10E620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A067AA-D45F-4F12-F487-4D984D73FC81}"/>
              </a:ext>
            </a:extLst>
          </p:cNvPr>
          <p:cNvSpPr>
            <a:spLocks noGrp="1"/>
          </p:cNvSpPr>
          <p:nvPr>
            <p:ph type="title"/>
          </p:nvPr>
        </p:nvSpPr>
        <p:spPr/>
        <p:txBody>
          <a:bodyPr/>
          <a:lstStyle/>
          <a:p>
            <a:r>
              <a:rPr lang="en-GB" sz="3600" b="1" dirty="0">
                <a:effectLst/>
                <a:latin typeface="Twinkl Cursive Unlooped" panose="02000000000000000000" pitchFamily="2" charset="0"/>
              </a:rPr>
              <a:t>Why is there a Year 2 camp?</a:t>
            </a:r>
          </a:p>
        </p:txBody>
      </p:sp>
      <p:sp>
        <p:nvSpPr>
          <p:cNvPr id="3" name="Content Placeholder 2">
            <a:extLst>
              <a:ext uri="{FF2B5EF4-FFF2-40B4-BE49-F238E27FC236}">
                <a16:creationId xmlns:a16="http://schemas.microsoft.com/office/drawing/2014/main" id="{3EB79FB9-9BFF-EB6C-F32E-EB465557DD69}"/>
              </a:ext>
            </a:extLst>
          </p:cNvPr>
          <p:cNvSpPr>
            <a:spLocks noGrp="1"/>
          </p:cNvSpPr>
          <p:nvPr>
            <p:ph idx="1"/>
          </p:nvPr>
        </p:nvSpPr>
        <p:spPr>
          <a:xfrm>
            <a:off x="309530" y="1214422"/>
            <a:ext cx="9251950" cy="4422775"/>
          </a:xfrm>
        </p:spPr>
        <p:txBody>
          <a:bodyPr/>
          <a:lstStyle/>
          <a:p>
            <a:pPr>
              <a:buNone/>
            </a:pPr>
            <a:r>
              <a:rPr lang="en-GB" sz="1800" b="1" dirty="0">
                <a:solidFill>
                  <a:srgbClr val="000000"/>
                </a:solidFill>
                <a:effectLst/>
                <a:latin typeface="Calibri"/>
                <a:ea typeface="Calibri"/>
                <a:cs typeface="Calibri"/>
              </a:rPr>
              <a:t>It’s fun!</a:t>
            </a:r>
          </a:p>
          <a:p>
            <a:r>
              <a:rPr lang="en-GB" sz="1800" dirty="0">
                <a:solidFill>
                  <a:srgbClr val="000000"/>
                </a:solidFill>
                <a:effectLst/>
                <a:latin typeface="Calibri"/>
                <a:ea typeface="Calibri"/>
                <a:cs typeface="Calibri"/>
              </a:rPr>
              <a:t>Camp is a new, fun and exciting experience.</a:t>
            </a:r>
          </a:p>
          <a:p>
            <a:endParaRPr lang="en-GB" sz="1800" b="1" dirty="0">
              <a:solidFill>
                <a:srgbClr val="000000"/>
              </a:solidFill>
              <a:effectLst/>
              <a:latin typeface="Calibri"/>
              <a:ea typeface="Calibri"/>
              <a:cs typeface="Calibri"/>
            </a:endParaRPr>
          </a:p>
          <a:p>
            <a:pPr>
              <a:buNone/>
            </a:pPr>
            <a:r>
              <a:rPr lang="en-GB" sz="1800" b="1" dirty="0">
                <a:solidFill>
                  <a:srgbClr val="000000"/>
                </a:solidFill>
                <a:effectLst/>
                <a:latin typeface="Calibri"/>
                <a:ea typeface="Calibri"/>
                <a:cs typeface="Calibri"/>
              </a:rPr>
              <a:t>Social skills</a:t>
            </a:r>
          </a:p>
          <a:p>
            <a:pPr>
              <a:buNone/>
            </a:pPr>
            <a:endParaRPr lang="en-GB" sz="1800" dirty="0">
              <a:solidFill>
                <a:srgbClr val="000000"/>
              </a:solidFill>
              <a:effectLst/>
              <a:latin typeface="Calibri"/>
              <a:ea typeface="Calibri"/>
              <a:cs typeface="Calibri"/>
            </a:endParaRPr>
          </a:p>
          <a:p>
            <a:r>
              <a:rPr lang="en-GB" sz="1800" dirty="0">
                <a:solidFill>
                  <a:srgbClr val="000000"/>
                </a:solidFill>
                <a:effectLst/>
                <a:latin typeface="Calibri"/>
                <a:ea typeface="Calibri"/>
                <a:cs typeface="Calibri"/>
              </a:rPr>
              <a:t>Great opportunities to develop a wide range of social skills that strengthen established friendships and develop new ones. Activities planned involve co-operation and team work.</a:t>
            </a:r>
          </a:p>
          <a:p>
            <a:endParaRPr lang="en-GB" sz="1800" dirty="0">
              <a:solidFill>
                <a:srgbClr val="000000"/>
              </a:solidFill>
              <a:effectLst/>
              <a:latin typeface="Calibri"/>
              <a:ea typeface="Calibri"/>
              <a:cs typeface="Calibri"/>
            </a:endParaRPr>
          </a:p>
          <a:p>
            <a:pPr>
              <a:buNone/>
            </a:pPr>
            <a:r>
              <a:rPr lang="en-GB" sz="1800" b="1" dirty="0">
                <a:solidFill>
                  <a:srgbClr val="000000"/>
                </a:solidFill>
                <a:effectLst/>
                <a:latin typeface="Calibri"/>
                <a:ea typeface="Calibri"/>
                <a:cs typeface="Calibri"/>
              </a:rPr>
              <a:t> Independence </a:t>
            </a:r>
            <a:endParaRPr lang="en-GB" sz="1800" dirty="0">
              <a:solidFill>
                <a:srgbClr val="000000"/>
              </a:solidFill>
              <a:effectLst/>
              <a:latin typeface="Calibri"/>
              <a:ea typeface="Calibri"/>
              <a:cs typeface="Calibri"/>
            </a:endParaRPr>
          </a:p>
          <a:p>
            <a:r>
              <a:rPr lang="en-GB" sz="1800" dirty="0">
                <a:solidFill>
                  <a:srgbClr val="000000"/>
                </a:solidFill>
                <a:effectLst/>
                <a:latin typeface="Calibri"/>
                <a:ea typeface="Calibri"/>
                <a:cs typeface="Calibri"/>
              </a:rPr>
              <a:t>For some children, school camp may be their first time away from home where they have to remember to brush their teeth! Most children rise to this challenge and enjoy this new found independence.</a:t>
            </a:r>
          </a:p>
          <a:p>
            <a:endParaRPr lang="en-GB" sz="1800" dirty="0">
              <a:solidFill>
                <a:srgbClr val="000000"/>
              </a:solidFill>
              <a:effectLst/>
              <a:latin typeface="Calibri"/>
              <a:ea typeface="Calibri"/>
              <a:cs typeface="Calibri"/>
            </a:endParaRPr>
          </a:p>
          <a:p>
            <a:pPr>
              <a:buNone/>
            </a:pPr>
            <a:r>
              <a:rPr lang="en-GB" sz="1800" b="1" dirty="0">
                <a:solidFill>
                  <a:srgbClr val="000000"/>
                </a:solidFill>
                <a:effectLst/>
                <a:latin typeface="Calibri"/>
                <a:ea typeface="Calibri"/>
                <a:cs typeface="Calibri"/>
              </a:rPr>
              <a:t>Meet some of the Year 3 teachers</a:t>
            </a:r>
          </a:p>
          <a:p>
            <a:r>
              <a:rPr lang="en-GB" sz="1800" dirty="0">
                <a:solidFill>
                  <a:srgbClr val="000000"/>
                </a:solidFill>
                <a:effectLst/>
                <a:latin typeface="Calibri"/>
                <a:ea typeface="Calibri"/>
                <a:cs typeface="Calibri"/>
              </a:rPr>
              <a:t>The children will be joined by some of the Year 3 teachers who will be leading and participating in some of the activities.</a:t>
            </a:r>
          </a:p>
          <a:p>
            <a:endParaRPr lang="en-GB" sz="1400" dirty="0">
              <a:latin typeface="Calibri"/>
              <a:ea typeface="Calibri"/>
              <a:cs typeface="Calibri"/>
            </a:endParaRPr>
          </a:p>
          <a:p>
            <a:endParaRPr lang="en-GB" sz="1400" dirty="0">
              <a:latin typeface="Twinkl Cursive Unlooped" panose="02000000000000000000" pitchFamily="2" charset="0"/>
            </a:endParaRPr>
          </a:p>
        </p:txBody>
      </p:sp>
    </p:spTree>
    <p:extLst>
      <p:ext uri="{BB962C8B-B14F-4D97-AF65-F5344CB8AC3E}">
        <p14:creationId xmlns:p14="http://schemas.microsoft.com/office/powerpoint/2010/main" val="788053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latin typeface="Twinkl Cursive Unlooped" panose="02000000000000000000" pitchFamily="2" charset="0"/>
              </a:rPr>
              <a:t>Safety</a:t>
            </a:r>
          </a:p>
        </p:txBody>
      </p:sp>
      <p:sp>
        <p:nvSpPr>
          <p:cNvPr id="3" name="Content Placeholder 2"/>
          <p:cNvSpPr>
            <a:spLocks noGrp="1"/>
          </p:cNvSpPr>
          <p:nvPr>
            <p:ph idx="1"/>
          </p:nvPr>
        </p:nvSpPr>
        <p:spPr/>
        <p:txBody>
          <a:bodyPr/>
          <a:lstStyle/>
          <a:p>
            <a:r>
              <a:rPr lang="en-GB" dirty="0">
                <a:solidFill>
                  <a:srgbClr val="000000"/>
                </a:solidFill>
                <a:effectLst/>
                <a:latin typeface="Calibri"/>
                <a:ea typeface="Calibri"/>
                <a:cs typeface="Calibri"/>
              </a:rPr>
              <a:t>As always, your child’s safety remains of the upmost importance to Round Hill, therefore a full risk assessment has been carried out and approved by the local authority and all other necessary measures have been put in place.</a:t>
            </a:r>
            <a:endParaRPr lang="en-GB">
              <a:solidFill>
                <a:srgbClr val="000000"/>
              </a:solidFill>
              <a:latin typeface="Calibri"/>
              <a:ea typeface="Calibri"/>
              <a:cs typeface="Calibri"/>
            </a:endParaRPr>
          </a:p>
        </p:txBody>
      </p:sp>
    </p:spTree>
    <p:extLst>
      <p:ext uri="{BB962C8B-B14F-4D97-AF65-F5344CB8AC3E}">
        <p14:creationId xmlns:p14="http://schemas.microsoft.com/office/powerpoint/2010/main" val="351034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latin typeface="Twinkl Cursive Unlooped" panose="02000000000000000000" pitchFamily="2" charset="0"/>
              </a:rPr>
              <a:t>Medication</a:t>
            </a:r>
          </a:p>
        </p:txBody>
      </p:sp>
      <p:sp>
        <p:nvSpPr>
          <p:cNvPr id="3" name="Text Placeholder 2"/>
          <p:cNvSpPr>
            <a:spLocks noGrp="1"/>
          </p:cNvSpPr>
          <p:nvPr>
            <p:ph type="body" sz="half" idx="1"/>
          </p:nvPr>
        </p:nvSpPr>
        <p:spPr>
          <a:xfrm>
            <a:off x="309530" y="1428736"/>
            <a:ext cx="9198007" cy="4422775"/>
          </a:xfrm>
        </p:spPr>
        <p:txBody>
          <a:bodyPr/>
          <a:lstStyle/>
          <a:p>
            <a:r>
              <a:rPr lang="en-GB" dirty="0">
                <a:solidFill>
                  <a:srgbClr val="000000"/>
                </a:solidFill>
                <a:effectLst/>
                <a:latin typeface="Calibri"/>
                <a:ea typeface="Calibri"/>
                <a:cs typeface="Calibri"/>
              </a:rPr>
              <a:t>If your child requires any medication during the camp, then please fill out the medical form on the camp letter.</a:t>
            </a:r>
          </a:p>
          <a:p>
            <a:r>
              <a:rPr lang="en-GB" dirty="0">
                <a:solidFill>
                  <a:srgbClr val="000000"/>
                </a:solidFill>
                <a:effectLst/>
                <a:latin typeface="Calibri"/>
                <a:ea typeface="Calibri"/>
                <a:cs typeface="Calibri"/>
              </a:rPr>
              <a:t>If you would like to speak to your child’s class teacher about your child’s medication, then please arrange an appointment prior to the Year 2 camp.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rrowheads="1"/>
          </p:cNvSpPr>
          <p:nvPr>
            <p:ph type="title"/>
          </p:nvPr>
        </p:nvSpPr>
        <p:spPr/>
        <p:txBody>
          <a:bodyPr/>
          <a:lstStyle/>
          <a:p>
            <a:pPr eaLnBrk="1" hangingPunct="1">
              <a:defRPr/>
            </a:pPr>
            <a:r>
              <a:rPr lang="en-AU" b="1" dirty="0">
                <a:effectLst/>
                <a:latin typeface="Twinkl Cursive Unlooped" panose="02000000000000000000" pitchFamily="2" charset="0"/>
              </a:rPr>
              <a:t>Year 2 Camp</a:t>
            </a:r>
            <a:br>
              <a:rPr lang="en-AU" b="1" dirty="0">
                <a:effectLst/>
                <a:latin typeface="Twinkl Cursive Unlooped" panose="02000000000000000000" pitchFamily="2" charset="0"/>
              </a:rPr>
            </a:br>
            <a:r>
              <a:rPr lang="en-AU" b="1" dirty="0">
                <a:effectLst/>
                <a:latin typeface="Twinkl Cursive Unlooped" panose="02000000000000000000" pitchFamily="2" charset="0"/>
              </a:rPr>
              <a:t> Kit List</a:t>
            </a:r>
            <a:endParaRPr lang="en-GB" b="1" dirty="0">
              <a:effectLst/>
              <a:latin typeface="Twinkl Cursive Unlooped" panose="02000000000000000000" pitchFamily="2" charset="0"/>
            </a:endParaRPr>
          </a:p>
        </p:txBody>
      </p:sp>
      <p:sp>
        <p:nvSpPr>
          <p:cNvPr id="123907" name="Rectangle 3"/>
          <p:cNvSpPr>
            <a:spLocks noGrp="1" noRot="1" noChangeArrowheads="1"/>
          </p:cNvSpPr>
          <p:nvPr>
            <p:ph type="body" idx="1"/>
          </p:nvPr>
        </p:nvSpPr>
        <p:spPr>
          <a:xfrm>
            <a:off x="327025" y="1676400"/>
            <a:ext cx="9251950" cy="4921250"/>
          </a:xfrm>
        </p:spPr>
        <p:txBody>
          <a:bodyPr/>
          <a:lstStyle/>
          <a:p>
            <a:pPr eaLnBrk="1" hangingPunct="1">
              <a:lnSpc>
                <a:spcPct val="80000"/>
              </a:lnSpc>
              <a:buNone/>
              <a:defRPr/>
            </a:pPr>
            <a:r>
              <a:rPr lang="en-AU" sz="1800" b="1" dirty="0">
                <a:solidFill>
                  <a:srgbClr val="000000"/>
                </a:solidFill>
                <a:effectLst/>
                <a:latin typeface="Calibri"/>
                <a:ea typeface="Calibri"/>
                <a:cs typeface="Calibri"/>
              </a:rPr>
              <a:t>Each child will need:</a:t>
            </a:r>
            <a:endParaRPr lang="en-AU" sz="1800" dirty="0">
              <a:solidFill>
                <a:srgbClr val="000000"/>
              </a:solidFill>
              <a:effectLst/>
              <a:latin typeface="Calibri"/>
              <a:ea typeface="Calibri"/>
              <a:cs typeface="Calibri"/>
            </a:endParaRPr>
          </a:p>
          <a:p>
            <a:pPr eaLnBrk="1" hangingPunct="1">
              <a:lnSpc>
                <a:spcPct val="80000"/>
              </a:lnSpc>
              <a:defRPr/>
            </a:pPr>
            <a:r>
              <a:rPr lang="en-AU" sz="1800" dirty="0">
                <a:solidFill>
                  <a:srgbClr val="000000"/>
                </a:solidFill>
                <a:effectLst/>
                <a:latin typeface="Calibri"/>
                <a:ea typeface="Calibri"/>
                <a:cs typeface="Calibri"/>
              </a:rPr>
              <a:t>Night clothes- A pair of pyjamas or something to wear to go to sleep in</a:t>
            </a:r>
          </a:p>
          <a:p>
            <a:pPr eaLnBrk="1" hangingPunct="1">
              <a:lnSpc>
                <a:spcPct val="80000"/>
              </a:lnSpc>
              <a:defRPr/>
            </a:pPr>
            <a:r>
              <a:rPr lang="en-AU" sz="1800" dirty="0">
                <a:solidFill>
                  <a:srgbClr val="000000"/>
                </a:solidFill>
                <a:effectLst/>
                <a:latin typeface="Calibri"/>
                <a:ea typeface="Calibri"/>
                <a:cs typeface="Calibri"/>
              </a:rPr>
              <a:t>Towel - The children will have a wash in school in the morning</a:t>
            </a:r>
          </a:p>
          <a:p>
            <a:pPr eaLnBrk="1" hangingPunct="1">
              <a:lnSpc>
                <a:spcPct val="80000"/>
              </a:lnSpc>
              <a:defRPr/>
            </a:pPr>
            <a:r>
              <a:rPr lang="en-AU" sz="1800" dirty="0">
                <a:solidFill>
                  <a:srgbClr val="000000"/>
                </a:solidFill>
                <a:effectLst/>
                <a:latin typeface="Calibri"/>
                <a:ea typeface="Calibri"/>
                <a:cs typeface="Calibri"/>
              </a:rPr>
              <a:t>Toiletries – toothbrush, comb etc. </a:t>
            </a:r>
          </a:p>
          <a:p>
            <a:pPr eaLnBrk="1" hangingPunct="1">
              <a:lnSpc>
                <a:spcPct val="80000"/>
              </a:lnSpc>
              <a:defRPr/>
            </a:pPr>
            <a:r>
              <a:rPr lang="en-AU" sz="1800" dirty="0">
                <a:solidFill>
                  <a:srgbClr val="000000"/>
                </a:solidFill>
                <a:effectLst/>
                <a:latin typeface="Calibri"/>
                <a:ea typeface="Calibri"/>
                <a:cs typeface="Calibri"/>
              </a:rPr>
              <a:t>Warm clothes for playing outside i.e. a jumper and tracksuit bottoms</a:t>
            </a:r>
          </a:p>
          <a:p>
            <a:pPr eaLnBrk="1" hangingPunct="1">
              <a:lnSpc>
                <a:spcPct val="80000"/>
              </a:lnSpc>
              <a:defRPr/>
            </a:pPr>
            <a:r>
              <a:rPr lang="en-AU" sz="1800" dirty="0">
                <a:solidFill>
                  <a:srgbClr val="000000"/>
                </a:solidFill>
                <a:effectLst/>
                <a:latin typeface="Calibri"/>
                <a:ea typeface="Calibri"/>
                <a:cs typeface="Calibri"/>
              </a:rPr>
              <a:t>A water proof coat just in case!</a:t>
            </a:r>
          </a:p>
          <a:p>
            <a:pPr eaLnBrk="1" hangingPunct="1">
              <a:lnSpc>
                <a:spcPct val="80000"/>
              </a:lnSpc>
              <a:defRPr/>
            </a:pPr>
            <a:r>
              <a:rPr lang="en-AU" sz="1800" dirty="0">
                <a:solidFill>
                  <a:srgbClr val="000000"/>
                </a:solidFill>
                <a:effectLst/>
                <a:latin typeface="Calibri"/>
                <a:ea typeface="Calibri"/>
                <a:cs typeface="Calibri"/>
              </a:rPr>
              <a:t>A warm sleeping bag </a:t>
            </a:r>
          </a:p>
          <a:p>
            <a:pPr eaLnBrk="1" hangingPunct="1">
              <a:lnSpc>
                <a:spcPct val="80000"/>
              </a:lnSpc>
              <a:defRPr/>
            </a:pPr>
            <a:r>
              <a:rPr lang="en-AU" sz="1800" dirty="0">
                <a:solidFill>
                  <a:srgbClr val="000000"/>
                </a:solidFill>
                <a:effectLst/>
                <a:latin typeface="Calibri"/>
                <a:ea typeface="Calibri"/>
                <a:cs typeface="Calibri"/>
              </a:rPr>
              <a:t>A roll mat</a:t>
            </a:r>
          </a:p>
          <a:p>
            <a:pPr eaLnBrk="1" hangingPunct="1">
              <a:lnSpc>
                <a:spcPct val="80000"/>
              </a:lnSpc>
              <a:defRPr/>
            </a:pPr>
            <a:r>
              <a:rPr lang="en-AU" sz="1800" dirty="0">
                <a:solidFill>
                  <a:srgbClr val="000000"/>
                </a:solidFill>
                <a:effectLst/>
                <a:latin typeface="Calibri"/>
                <a:ea typeface="Calibri"/>
                <a:cs typeface="Calibri"/>
              </a:rPr>
              <a:t>A pillow</a:t>
            </a:r>
          </a:p>
          <a:p>
            <a:pPr eaLnBrk="1" hangingPunct="1">
              <a:lnSpc>
                <a:spcPct val="80000"/>
              </a:lnSpc>
              <a:defRPr/>
            </a:pPr>
            <a:r>
              <a:rPr lang="en-AU" sz="1800" dirty="0">
                <a:solidFill>
                  <a:srgbClr val="000000"/>
                </a:solidFill>
                <a:effectLst/>
                <a:latin typeface="Calibri"/>
                <a:ea typeface="Calibri"/>
                <a:cs typeface="Calibri"/>
              </a:rPr>
              <a:t>Trainers for outdoor activities</a:t>
            </a:r>
          </a:p>
          <a:p>
            <a:pPr eaLnBrk="1" hangingPunct="1">
              <a:lnSpc>
                <a:spcPct val="80000"/>
              </a:lnSpc>
              <a:defRPr/>
            </a:pPr>
            <a:r>
              <a:rPr lang="en-AU" sz="1800" dirty="0">
                <a:solidFill>
                  <a:srgbClr val="000000"/>
                </a:solidFill>
                <a:effectLst/>
                <a:latin typeface="Calibri"/>
                <a:ea typeface="Calibri"/>
                <a:cs typeface="Calibri"/>
              </a:rPr>
              <a:t>Water bottle</a:t>
            </a:r>
          </a:p>
          <a:p>
            <a:pPr eaLnBrk="1" hangingPunct="1">
              <a:lnSpc>
                <a:spcPct val="80000"/>
              </a:lnSpc>
              <a:buFont typeface="Wingdings" pitchFamily="-32" charset="2"/>
              <a:buNone/>
              <a:defRPr/>
            </a:pPr>
            <a:endParaRPr lang="en-AU" sz="1800" b="1" dirty="0">
              <a:solidFill>
                <a:srgbClr val="000000"/>
              </a:solidFill>
              <a:effectLst/>
              <a:latin typeface="Calibri"/>
              <a:ea typeface="Calibri"/>
              <a:cs typeface="Calibri"/>
            </a:endParaRPr>
          </a:p>
          <a:p>
            <a:pPr eaLnBrk="1" hangingPunct="1">
              <a:lnSpc>
                <a:spcPct val="80000"/>
              </a:lnSpc>
              <a:buNone/>
              <a:defRPr/>
            </a:pPr>
            <a:r>
              <a:rPr lang="en-AU" sz="1800" b="1" dirty="0">
                <a:solidFill>
                  <a:srgbClr val="000000"/>
                </a:solidFill>
                <a:effectLst/>
                <a:latin typeface="Calibri"/>
                <a:ea typeface="Calibri"/>
                <a:cs typeface="Calibri"/>
              </a:rPr>
              <a:t>Optional</a:t>
            </a:r>
            <a:endParaRPr lang="en-AU" sz="1800" dirty="0">
              <a:solidFill>
                <a:srgbClr val="000000"/>
              </a:solidFill>
              <a:effectLst/>
              <a:latin typeface="Calibri"/>
              <a:ea typeface="Calibri"/>
              <a:cs typeface="Calibri"/>
            </a:endParaRPr>
          </a:p>
          <a:p>
            <a:pPr eaLnBrk="1" hangingPunct="1">
              <a:lnSpc>
                <a:spcPct val="80000"/>
              </a:lnSpc>
              <a:defRPr/>
            </a:pPr>
            <a:r>
              <a:rPr lang="en-AU" sz="1800" dirty="0">
                <a:solidFill>
                  <a:srgbClr val="000000"/>
                </a:solidFill>
                <a:effectLst/>
                <a:latin typeface="Calibri"/>
                <a:ea typeface="Calibri"/>
                <a:cs typeface="Calibri"/>
              </a:rPr>
              <a:t>A cuddly toy for bedtime</a:t>
            </a:r>
          </a:p>
          <a:p>
            <a:pPr eaLnBrk="1" hangingPunct="1">
              <a:lnSpc>
                <a:spcPct val="80000"/>
              </a:lnSpc>
              <a:defRPr/>
            </a:pPr>
            <a:r>
              <a:rPr lang="en-AU" sz="1800" dirty="0">
                <a:solidFill>
                  <a:srgbClr val="000000"/>
                </a:solidFill>
                <a:effectLst/>
                <a:latin typeface="Calibri"/>
                <a:ea typeface="Calibri"/>
                <a:cs typeface="Calibri"/>
              </a:rPr>
              <a:t>A book or magazine for bedtime reading. </a:t>
            </a:r>
          </a:p>
          <a:p>
            <a:pPr eaLnBrk="1" hangingPunct="1">
              <a:lnSpc>
                <a:spcPct val="80000"/>
              </a:lnSpc>
              <a:defRPr/>
            </a:pPr>
            <a:r>
              <a:rPr lang="en-AU" sz="1800" dirty="0">
                <a:solidFill>
                  <a:srgbClr val="000000"/>
                </a:solidFill>
                <a:effectLst/>
                <a:latin typeface="Calibri"/>
                <a:ea typeface="Calibri"/>
                <a:cs typeface="Calibri"/>
              </a:rPr>
              <a:t>A torch</a:t>
            </a:r>
          </a:p>
          <a:p>
            <a:pPr eaLnBrk="1" hangingPunct="1">
              <a:lnSpc>
                <a:spcPct val="80000"/>
              </a:lnSpc>
              <a:buNone/>
              <a:defRPr/>
            </a:pPr>
            <a:r>
              <a:rPr lang="en-AU" sz="1800" b="1" dirty="0">
                <a:solidFill>
                  <a:srgbClr val="FF0000"/>
                </a:solidFill>
                <a:effectLst/>
                <a:latin typeface="Calibri"/>
                <a:ea typeface="Calibri"/>
                <a:cs typeface="Calibri"/>
              </a:rPr>
              <a:t>Please do not bring any electrical or other toys.</a:t>
            </a:r>
          </a:p>
          <a:p>
            <a:pPr eaLnBrk="1" hangingPunct="1">
              <a:lnSpc>
                <a:spcPct val="80000"/>
              </a:lnSpc>
              <a:buNone/>
              <a:defRPr/>
            </a:pPr>
            <a:r>
              <a:rPr lang="en-AU" sz="1800" b="1" dirty="0">
                <a:solidFill>
                  <a:srgbClr val="FF0000"/>
                </a:solidFill>
                <a:effectLst/>
                <a:latin typeface="Calibri"/>
                <a:ea typeface="Calibri"/>
                <a:cs typeface="Calibri"/>
              </a:rPr>
              <a:t>Please do not send your child with any sweets, snacks or drinks.</a:t>
            </a:r>
          </a:p>
          <a:p>
            <a:pPr eaLnBrk="1" hangingPunct="1">
              <a:lnSpc>
                <a:spcPct val="80000"/>
              </a:lnSpc>
              <a:buNone/>
              <a:defRPr/>
            </a:pPr>
            <a:endParaRPr lang="en-GB" sz="1800" dirty="0">
              <a:latin typeface="Calibri"/>
              <a:ea typeface="Calibri"/>
              <a:cs typeface="Calibri"/>
            </a:endParaRPr>
          </a:p>
        </p:txBody>
      </p:sp>
      <p:pic>
        <p:nvPicPr>
          <p:cNvPr id="2" name="Picture 1" descr="A screenshot of a computer&#10;&#10;AI-generated content may be incorrect.">
            <a:extLst>
              <a:ext uri="{FF2B5EF4-FFF2-40B4-BE49-F238E27FC236}">
                <a16:creationId xmlns:a16="http://schemas.microsoft.com/office/drawing/2014/main" id="{67E226EE-9E45-0A4E-89CD-EB201CB2083B}"/>
              </a:ext>
            </a:extLst>
          </p:cNvPr>
          <p:cNvPicPr>
            <a:picLocks noChangeAspect="1"/>
          </p:cNvPicPr>
          <p:nvPr/>
        </p:nvPicPr>
        <p:blipFill>
          <a:blip r:embed="rId3"/>
          <a:stretch>
            <a:fillRect/>
          </a:stretch>
        </p:blipFill>
        <p:spPr>
          <a:xfrm>
            <a:off x="5798682" y="3708946"/>
            <a:ext cx="3625438" cy="1785390"/>
          </a:xfrm>
          <a:prstGeom prst="rect">
            <a:avLst/>
          </a:prstGeom>
        </p:spPr>
      </p:pic>
      <p:sp>
        <p:nvSpPr>
          <p:cNvPr id="4" name="Oval 3">
            <a:extLst>
              <a:ext uri="{FF2B5EF4-FFF2-40B4-BE49-F238E27FC236}">
                <a16:creationId xmlns:a16="http://schemas.microsoft.com/office/drawing/2014/main" id="{787DB214-D5B1-6C6C-50AA-463E809FD55F}"/>
              </a:ext>
            </a:extLst>
          </p:cNvPr>
          <p:cNvSpPr/>
          <p:nvPr/>
        </p:nvSpPr>
        <p:spPr>
          <a:xfrm>
            <a:off x="5797851" y="4444370"/>
            <a:ext cx="1690753" cy="29997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029" y="-315416"/>
            <a:ext cx="9220200" cy="1325563"/>
          </a:xfrm>
        </p:spPr>
        <p:txBody>
          <a:bodyPr/>
          <a:lstStyle/>
          <a:p>
            <a:r>
              <a:rPr lang="en-GB" b="1" dirty="0">
                <a:effectLst/>
                <a:latin typeface="Twinkl Cursive Unlooped" panose="02000000000000000000" pitchFamily="2" charset="0"/>
              </a:rPr>
              <a:t>Staffing</a:t>
            </a:r>
          </a:p>
        </p:txBody>
      </p:sp>
      <p:sp>
        <p:nvSpPr>
          <p:cNvPr id="3" name="Content Placeholder 2"/>
          <p:cNvSpPr>
            <a:spLocks noGrp="1"/>
          </p:cNvSpPr>
          <p:nvPr>
            <p:ph idx="1"/>
          </p:nvPr>
        </p:nvSpPr>
        <p:spPr>
          <a:xfrm>
            <a:off x="303747" y="567341"/>
            <a:ext cx="9251950" cy="4952680"/>
          </a:xfrm>
        </p:spPr>
        <p:txBody>
          <a:bodyPr/>
          <a:lstStyle/>
          <a:p>
            <a:pPr marL="0" indent="0">
              <a:buNone/>
            </a:pPr>
            <a:r>
              <a:rPr lang="en-GB" sz="2000" dirty="0">
                <a:effectLst/>
                <a:latin typeface="Twinkl Cursive Unlooped" panose="02000000000000000000" pitchFamily="2" charset="0"/>
              </a:rPr>
              <a:t>We have lots of staff who help and stay over at the Year 2 Camp.</a:t>
            </a:r>
          </a:p>
          <a:p>
            <a:pPr marL="0" indent="0">
              <a:buNone/>
            </a:pPr>
            <a:endParaRPr lang="en-GB" sz="2000" b="1" u="sng" dirty="0">
              <a:effectLst/>
              <a:latin typeface="Twinkl Cursive Unlooped"/>
            </a:endParaRPr>
          </a:p>
          <a:p>
            <a:pPr marL="0" indent="0">
              <a:buNone/>
            </a:pPr>
            <a:r>
              <a:rPr lang="en-GB" sz="2000" b="1" u="sng">
                <a:effectLst/>
                <a:latin typeface="Twinkl Cursive Unlooped"/>
              </a:rPr>
              <a:t>Evening and overnight staff:</a:t>
            </a:r>
            <a:endParaRPr lang="en-GB" sz="2000" b="1" u="sng">
              <a:effectLst/>
              <a:latin typeface="Twinkl Cursive Unlooped"/>
              <a:ea typeface="+mn-lt"/>
              <a:cs typeface="+mn-lt"/>
            </a:endParaRPr>
          </a:p>
          <a:p>
            <a:pPr marL="0" indent="0">
              <a:buNone/>
            </a:pPr>
            <a:endParaRPr lang="en-GB" sz="2000" dirty="0">
              <a:effectLst/>
              <a:latin typeface="Twinkl Cursive Unlooped" panose="02000000000000000000" pitchFamily="2" charset="0"/>
            </a:endParaRPr>
          </a:p>
          <a:p>
            <a:pPr marL="0" indent="0">
              <a:buNone/>
            </a:pPr>
            <a:endParaRPr lang="en-GB" sz="2000" dirty="0">
              <a:effectLst/>
              <a:latin typeface="Twinkl Cursive Unlooped" panose="02000000000000000000" pitchFamily="2" charset="0"/>
            </a:endParaRPr>
          </a:p>
          <a:p>
            <a:pPr marL="0" indent="0">
              <a:buNone/>
            </a:pPr>
            <a:endParaRPr lang="en-GB" sz="2000" dirty="0">
              <a:effectLst/>
              <a:latin typeface="Twinkl Cursive Unlooped" panose="02000000000000000000" pitchFamily="2" charset="0"/>
            </a:endParaRPr>
          </a:p>
          <a:p>
            <a:pPr marL="0" indent="0">
              <a:buNone/>
            </a:pPr>
            <a:endParaRPr lang="en-GB" sz="2000" dirty="0">
              <a:effectLst/>
              <a:latin typeface="Twinkl Cursive Unlooped" panose="02000000000000000000" pitchFamily="2" charset="0"/>
            </a:endParaRPr>
          </a:p>
          <a:p>
            <a:pPr marL="0" indent="0">
              <a:buNone/>
            </a:pPr>
            <a:endParaRPr lang="en-GB" sz="2000" dirty="0">
              <a:effectLst/>
              <a:latin typeface="Twinkl Cursive Unlooped" panose="02000000000000000000" pitchFamily="2" charset="0"/>
            </a:endParaRPr>
          </a:p>
          <a:p>
            <a:pPr marL="0" indent="0">
              <a:buNone/>
            </a:pPr>
            <a:endParaRPr lang="en-GB" sz="2000" dirty="0">
              <a:effectLst/>
              <a:latin typeface="Twinkl Cursive Unlooped" panose="02000000000000000000" pitchFamily="2" charset="0"/>
            </a:endParaRPr>
          </a:p>
          <a:p>
            <a:pPr marL="0" indent="0">
              <a:buNone/>
            </a:pPr>
            <a:endParaRPr lang="en-GB" sz="2000" dirty="0">
              <a:effectLst/>
              <a:latin typeface="Twinkl Cursive Unlooped" panose="02000000000000000000" pitchFamily="2" charset="0"/>
            </a:endParaRPr>
          </a:p>
          <a:p>
            <a:pPr marL="0" indent="0">
              <a:buNone/>
            </a:pPr>
            <a:endParaRPr lang="en-GB" sz="2000" b="1" u="sng" dirty="0">
              <a:effectLst/>
              <a:latin typeface="Twinkl Cursive Unlooped" panose="02000000000000000000" pitchFamily="2" charset="0"/>
            </a:endParaRPr>
          </a:p>
          <a:p>
            <a:pPr marL="0" indent="0">
              <a:buNone/>
            </a:pPr>
            <a:endParaRPr lang="en-GB" sz="2000" b="1" u="sng" dirty="0">
              <a:effectLst/>
              <a:latin typeface="Twinkl Cursive Unlooped" panose="02000000000000000000" pitchFamily="2" charset="0"/>
            </a:endParaRPr>
          </a:p>
          <a:p>
            <a:pPr marL="0" indent="0">
              <a:buNone/>
            </a:pPr>
            <a:endParaRPr lang="en-GB" sz="2000" b="1" u="sng" dirty="0">
              <a:effectLst/>
              <a:latin typeface="Twinkl Cursive Unlooped" panose="02000000000000000000" pitchFamily="2" charset="0"/>
            </a:endParaRPr>
          </a:p>
          <a:p>
            <a:endParaRPr lang="en-GB" sz="2000" dirty="0">
              <a:effectLst/>
              <a:latin typeface="Twinkl Cursive Unlooped" panose="02000000000000000000" pitchFamily="2" charset="0"/>
            </a:endParaRPr>
          </a:p>
          <a:p>
            <a:endParaRPr lang="en-GB" sz="2000" dirty="0">
              <a:latin typeface="Twinkl Cursive Unlooped" panose="02000000000000000000" pitchFamily="2" charset="0"/>
            </a:endParaRPr>
          </a:p>
          <a:p>
            <a:endParaRPr lang="en-GB" sz="2000" dirty="0">
              <a:latin typeface="Twinkl Cursive Unlooped" panose="02000000000000000000" pitchFamily="2" charset="0"/>
            </a:endParaRPr>
          </a:p>
        </p:txBody>
      </p:sp>
      <p:pic>
        <p:nvPicPr>
          <p:cNvPr id="4" name="Picture 3"/>
          <p:cNvPicPr>
            <a:picLocks noChangeAspect="1"/>
          </p:cNvPicPr>
          <p:nvPr/>
        </p:nvPicPr>
        <p:blipFill>
          <a:blip r:embed="rId3"/>
          <a:stretch>
            <a:fillRect/>
          </a:stretch>
        </p:blipFill>
        <p:spPr>
          <a:xfrm>
            <a:off x="8137738" y="3859782"/>
            <a:ext cx="1545790" cy="1507146"/>
          </a:xfrm>
          <a:prstGeom prst="rect">
            <a:avLst/>
          </a:prstGeom>
        </p:spPr>
      </p:pic>
      <p:pic>
        <p:nvPicPr>
          <p:cNvPr id="5" name="Picture 4"/>
          <p:cNvPicPr>
            <a:picLocks noChangeAspect="1"/>
          </p:cNvPicPr>
          <p:nvPr/>
        </p:nvPicPr>
        <p:blipFill>
          <a:blip r:embed="rId4"/>
          <a:stretch>
            <a:fillRect/>
          </a:stretch>
        </p:blipFill>
        <p:spPr>
          <a:xfrm>
            <a:off x="8276620" y="1183381"/>
            <a:ext cx="1266433" cy="1606872"/>
          </a:xfrm>
          <a:prstGeom prst="rect">
            <a:avLst/>
          </a:prstGeom>
        </p:spPr>
      </p:pic>
      <p:sp>
        <p:nvSpPr>
          <p:cNvPr id="6" name="TextBox 5"/>
          <p:cNvSpPr txBox="1"/>
          <p:nvPr/>
        </p:nvSpPr>
        <p:spPr>
          <a:xfrm>
            <a:off x="8053379" y="2802257"/>
            <a:ext cx="1714508" cy="523220"/>
          </a:xfrm>
          <a:prstGeom prst="rect">
            <a:avLst/>
          </a:prstGeom>
          <a:noFill/>
        </p:spPr>
        <p:txBody>
          <a:bodyPr wrap="none" lIns="91440" tIns="45720" rIns="91440" bIns="45720" rtlCol="0" anchor="t">
            <a:spAutoFit/>
          </a:bodyPr>
          <a:lstStyle/>
          <a:p>
            <a:pPr algn="ctr"/>
            <a:r>
              <a:rPr lang="en-GB" sz="1400" dirty="0">
                <a:latin typeface="Twinkl Cursive Unlooped"/>
              </a:rPr>
              <a:t>Mr Khalique </a:t>
            </a:r>
          </a:p>
          <a:p>
            <a:pPr algn="ctr"/>
            <a:r>
              <a:rPr lang="en-GB" sz="1400" dirty="0">
                <a:latin typeface="Twinkl Cursive Unlooped"/>
              </a:rPr>
              <a:t>(Foxes Class Teacher)</a:t>
            </a:r>
          </a:p>
        </p:txBody>
      </p:sp>
      <p:sp>
        <p:nvSpPr>
          <p:cNvPr id="7" name="TextBox 6"/>
          <p:cNvSpPr txBox="1"/>
          <p:nvPr/>
        </p:nvSpPr>
        <p:spPr>
          <a:xfrm>
            <a:off x="7480541" y="5528845"/>
            <a:ext cx="2064989" cy="523220"/>
          </a:xfrm>
          <a:prstGeom prst="rect">
            <a:avLst/>
          </a:prstGeom>
          <a:noFill/>
        </p:spPr>
        <p:txBody>
          <a:bodyPr wrap="none" rtlCol="0">
            <a:spAutoFit/>
          </a:bodyPr>
          <a:lstStyle/>
          <a:p>
            <a:pPr algn="ctr"/>
            <a:r>
              <a:rPr lang="en-GB" sz="1400" dirty="0">
                <a:latin typeface="Twinkl Cursive Unlooped" panose="02000000000000000000" pitchFamily="2" charset="0"/>
              </a:rPr>
              <a:t>Miss </a:t>
            </a:r>
            <a:r>
              <a:rPr lang="en-GB" sz="1400" dirty="0" err="1">
                <a:latin typeface="Twinkl Cursive Unlooped" panose="02000000000000000000" pitchFamily="2" charset="0"/>
              </a:rPr>
              <a:t>Swankie</a:t>
            </a:r>
            <a:r>
              <a:rPr lang="en-GB" sz="1400" dirty="0">
                <a:latin typeface="Twinkl Cursive Unlooped" panose="02000000000000000000" pitchFamily="2" charset="0"/>
              </a:rPr>
              <a:t> </a:t>
            </a:r>
          </a:p>
          <a:p>
            <a:pPr algn="ctr"/>
            <a:r>
              <a:rPr lang="en-GB" sz="1400" dirty="0">
                <a:latin typeface="Twinkl Cursive Unlooped" panose="02000000000000000000" pitchFamily="2" charset="0"/>
              </a:rPr>
              <a:t>(Badgers Class Teacher)</a:t>
            </a:r>
          </a:p>
        </p:txBody>
      </p:sp>
      <p:pic>
        <p:nvPicPr>
          <p:cNvPr id="8" name="Picture 7"/>
          <p:cNvPicPr>
            <a:picLocks noChangeAspect="1"/>
          </p:cNvPicPr>
          <p:nvPr/>
        </p:nvPicPr>
        <p:blipFill>
          <a:blip r:embed="rId5"/>
          <a:stretch>
            <a:fillRect/>
          </a:stretch>
        </p:blipFill>
        <p:spPr>
          <a:xfrm>
            <a:off x="2288652" y="4449658"/>
            <a:ext cx="1449436" cy="1817800"/>
          </a:xfrm>
          <a:prstGeom prst="rect">
            <a:avLst/>
          </a:prstGeom>
        </p:spPr>
      </p:pic>
      <p:sp>
        <p:nvSpPr>
          <p:cNvPr id="9" name="TextBox 8"/>
          <p:cNvSpPr txBox="1"/>
          <p:nvPr/>
        </p:nvSpPr>
        <p:spPr>
          <a:xfrm>
            <a:off x="1926170" y="6274403"/>
            <a:ext cx="2294218" cy="523220"/>
          </a:xfrm>
          <a:prstGeom prst="rect">
            <a:avLst/>
          </a:prstGeom>
          <a:noFill/>
        </p:spPr>
        <p:txBody>
          <a:bodyPr wrap="none" rtlCol="0">
            <a:spAutoFit/>
          </a:bodyPr>
          <a:lstStyle/>
          <a:p>
            <a:pPr algn="ctr"/>
            <a:r>
              <a:rPr lang="en-GB" sz="1400" dirty="0">
                <a:latin typeface="Twinkl Cursive Unlooped" panose="02000000000000000000" pitchFamily="2" charset="0"/>
              </a:rPr>
              <a:t>Miss Barton </a:t>
            </a:r>
          </a:p>
          <a:p>
            <a:pPr algn="ctr"/>
            <a:r>
              <a:rPr lang="en-GB" sz="1400" dirty="0">
                <a:latin typeface="Twinkl Cursive Unlooped" panose="02000000000000000000" pitchFamily="2" charset="0"/>
              </a:rPr>
              <a:t>(Hedgehogs Class Teacher)</a:t>
            </a:r>
          </a:p>
        </p:txBody>
      </p:sp>
      <p:pic>
        <p:nvPicPr>
          <p:cNvPr id="10" name="Picture 9"/>
          <p:cNvPicPr>
            <a:picLocks noChangeAspect="1"/>
          </p:cNvPicPr>
          <p:nvPr/>
        </p:nvPicPr>
        <p:blipFill>
          <a:blip r:embed="rId6"/>
          <a:stretch>
            <a:fillRect/>
          </a:stretch>
        </p:blipFill>
        <p:spPr>
          <a:xfrm>
            <a:off x="300497" y="4449918"/>
            <a:ext cx="1547558" cy="1675269"/>
          </a:xfrm>
          <a:prstGeom prst="rect">
            <a:avLst/>
          </a:prstGeom>
        </p:spPr>
      </p:pic>
      <p:sp>
        <p:nvSpPr>
          <p:cNvPr id="11" name="TextBox 10"/>
          <p:cNvSpPr txBox="1"/>
          <p:nvPr/>
        </p:nvSpPr>
        <p:spPr>
          <a:xfrm>
            <a:off x="24961" y="6130179"/>
            <a:ext cx="1901483" cy="523220"/>
          </a:xfrm>
          <a:prstGeom prst="rect">
            <a:avLst/>
          </a:prstGeom>
          <a:noFill/>
        </p:spPr>
        <p:txBody>
          <a:bodyPr wrap="none" rtlCol="0">
            <a:spAutoFit/>
          </a:bodyPr>
          <a:lstStyle/>
          <a:p>
            <a:pPr algn="ctr"/>
            <a:r>
              <a:rPr lang="en-GB" sz="1400" dirty="0">
                <a:latin typeface="Twinkl Cursive Unlooped" panose="02000000000000000000" pitchFamily="2" charset="0"/>
              </a:rPr>
              <a:t>Mrs </a:t>
            </a:r>
            <a:r>
              <a:rPr lang="en-GB" sz="1400" dirty="0" err="1">
                <a:latin typeface="Twinkl Cursive Unlooped" panose="02000000000000000000" pitchFamily="2" charset="0"/>
              </a:rPr>
              <a:t>Purkis</a:t>
            </a:r>
            <a:r>
              <a:rPr lang="en-GB" sz="1400" dirty="0">
                <a:latin typeface="Twinkl Cursive Unlooped" panose="02000000000000000000" pitchFamily="2" charset="0"/>
              </a:rPr>
              <a:t> </a:t>
            </a:r>
          </a:p>
          <a:p>
            <a:pPr algn="ctr"/>
            <a:r>
              <a:rPr lang="en-GB" sz="1400" dirty="0">
                <a:latin typeface="Twinkl Cursive Unlooped" panose="02000000000000000000" pitchFamily="2" charset="0"/>
              </a:rPr>
              <a:t>(Otters Class Teacher)</a:t>
            </a:r>
          </a:p>
        </p:txBody>
      </p:sp>
      <p:pic>
        <p:nvPicPr>
          <p:cNvPr id="12" name="Picture 11"/>
          <p:cNvPicPr>
            <a:picLocks noChangeAspect="1"/>
          </p:cNvPicPr>
          <p:nvPr/>
        </p:nvPicPr>
        <p:blipFill>
          <a:blip r:embed="rId7"/>
          <a:stretch>
            <a:fillRect/>
          </a:stretch>
        </p:blipFill>
        <p:spPr>
          <a:xfrm>
            <a:off x="6716975" y="2171071"/>
            <a:ext cx="1091099" cy="1689009"/>
          </a:xfrm>
          <a:prstGeom prst="rect">
            <a:avLst/>
          </a:prstGeom>
        </p:spPr>
      </p:pic>
      <p:sp>
        <p:nvSpPr>
          <p:cNvPr id="13" name="TextBox 12"/>
          <p:cNvSpPr txBox="1"/>
          <p:nvPr/>
        </p:nvSpPr>
        <p:spPr>
          <a:xfrm>
            <a:off x="6081394" y="4169528"/>
            <a:ext cx="1962396" cy="738664"/>
          </a:xfrm>
          <a:prstGeom prst="rect">
            <a:avLst/>
          </a:prstGeom>
          <a:noFill/>
        </p:spPr>
        <p:txBody>
          <a:bodyPr wrap="none" rtlCol="0">
            <a:spAutoFit/>
          </a:bodyPr>
          <a:lstStyle/>
          <a:p>
            <a:pPr algn="ctr"/>
            <a:r>
              <a:rPr lang="en-GB" sz="1400" dirty="0">
                <a:latin typeface="Twinkl Cursive Unlooped" panose="02000000000000000000" pitchFamily="2" charset="0"/>
              </a:rPr>
              <a:t>Mrs Johnson</a:t>
            </a:r>
          </a:p>
          <a:p>
            <a:pPr algn="ctr"/>
            <a:r>
              <a:rPr lang="en-GB" sz="1400" dirty="0">
                <a:latin typeface="Twinkl Cursive Unlooped" panose="02000000000000000000" pitchFamily="2" charset="0"/>
              </a:rPr>
              <a:t>(KS1 Phase Leader/</a:t>
            </a:r>
          </a:p>
          <a:p>
            <a:pPr algn="ctr"/>
            <a:r>
              <a:rPr lang="en-GB" sz="1400" dirty="0">
                <a:latin typeface="Twinkl Cursive Unlooped" panose="02000000000000000000" pitchFamily="2" charset="0"/>
              </a:rPr>
              <a:t>Rabbits Class Teacher)</a:t>
            </a:r>
          </a:p>
        </p:txBody>
      </p:sp>
      <p:pic>
        <p:nvPicPr>
          <p:cNvPr id="14" name="Picture 13"/>
          <p:cNvPicPr>
            <a:picLocks noChangeAspect="1"/>
          </p:cNvPicPr>
          <p:nvPr/>
        </p:nvPicPr>
        <p:blipFill>
          <a:blip r:embed="rId8"/>
          <a:stretch>
            <a:fillRect/>
          </a:stretch>
        </p:blipFill>
        <p:spPr>
          <a:xfrm>
            <a:off x="378305" y="1717175"/>
            <a:ext cx="1844200" cy="1638442"/>
          </a:xfrm>
          <a:prstGeom prst="rect">
            <a:avLst/>
          </a:prstGeom>
        </p:spPr>
      </p:pic>
      <p:sp>
        <p:nvSpPr>
          <p:cNvPr id="15" name="TextBox 14"/>
          <p:cNvSpPr txBox="1"/>
          <p:nvPr/>
        </p:nvSpPr>
        <p:spPr>
          <a:xfrm>
            <a:off x="373334" y="3600149"/>
            <a:ext cx="1370889" cy="523220"/>
          </a:xfrm>
          <a:prstGeom prst="rect">
            <a:avLst/>
          </a:prstGeom>
          <a:noFill/>
        </p:spPr>
        <p:txBody>
          <a:bodyPr wrap="none" rtlCol="0">
            <a:spAutoFit/>
          </a:bodyPr>
          <a:lstStyle/>
          <a:p>
            <a:pPr algn="ctr"/>
            <a:r>
              <a:rPr lang="en-GB" sz="1400" dirty="0">
                <a:latin typeface="Twinkl Cursive Unlooped" panose="02000000000000000000" pitchFamily="2" charset="0"/>
              </a:rPr>
              <a:t>Mr Nash</a:t>
            </a:r>
          </a:p>
          <a:p>
            <a:pPr algn="ctr"/>
            <a:r>
              <a:rPr lang="en-GB" sz="1400" dirty="0">
                <a:latin typeface="Twinkl Cursive Unlooped" panose="02000000000000000000" pitchFamily="2" charset="0"/>
              </a:rPr>
              <a:t>(Head Teacher)</a:t>
            </a:r>
          </a:p>
        </p:txBody>
      </p:sp>
      <p:pic>
        <p:nvPicPr>
          <p:cNvPr id="17" name="Picture 16">
            <a:extLst>
              <a:ext uri="{FF2B5EF4-FFF2-40B4-BE49-F238E27FC236}">
                <a16:creationId xmlns:a16="http://schemas.microsoft.com/office/drawing/2014/main" id="{F00092D1-7319-F65F-510D-73D56E676796}"/>
              </a:ext>
            </a:extLst>
          </p:cNvPr>
          <p:cNvPicPr>
            <a:picLocks noChangeAspect="1"/>
          </p:cNvPicPr>
          <p:nvPr/>
        </p:nvPicPr>
        <p:blipFill>
          <a:blip r:embed="rId9"/>
          <a:stretch>
            <a:fillRect/>
          </a:stretch>
        </p:blipFill>
        <p:spPr>
          <a:xfrm>
            <a:off x="2481737" y="1763190"/>
            <a:ext cx="1551743" cy="1676214"/>
          </a:xfrm>
          <a:prstGeom prst="rect">
            <a:avLst/>
          </a:prstGeom>
        </p:spPr>
      </p:pic>
      <p:sp>
        <p:nvSpPr>
          <p:cNvPr id="18" name="TextBox 17">
            <a:extLst>
              <a:ext uri="{FF2B5EF4-FFF2-40B4-BE49-F238E27FC236}">
                <a16:creationId xmlns:a16="http://schemas.microsoft.com/office/drawing/2014/main" id="{72BB52D5-8E01-B006-F90A-BEBCA8BF8273}"/>
              </a:ext>
            </a:extLst>
          </p:cNvPr>
          <p:cNvSpPr txBox="1"/>
          <p:nvPr/>
        </p:nvSpPr>
        <p:spPr>
          <a:xfrm>
            <a:off x="2077973" y="3702658"/>
            <a:ext cx="1864678" cy="738664"/>
          </a:xfrm>
          <a:prstGeom prst="rect">
            <a:avLst/>
          </a:prstGeom>
          <a:noFill/>
        </p:spPr>
        <p:txBody>
          <a:bodyPr wrap="none" rtlCol="0">
            <a:spAutoFit/>
          </a:bodyPr>
          <a:lstStyle/>
          <a:p>
            <a:pPr algn="ctr"/>
            <a:r>
              <a:rPr lang="en-GB" sz="1400" dirty="0">
                <a:latin typeface="Twinkl Cursive Unlooped" panose="02000000000000000000" pitchFamily="2" charset="0"/>
              </a:rPr>
              <a:t>Mrs Dowsett </a:t>
            </a:r>
          </a:p>
          <a:p>
            <a:pPr algn="ctr"/>
            <a:r>
              <a:rPr lang="en-GB" sz="1400" dirty="0">
                <a:latin typeface="Twinkl Cursive Unlooped" panose="02000000000000000000" pitchFamily="2" charset="0"/>
              </a:rPr>
              <a:t>(KS1 Phase Leader/</a:t>
            </a:r>
          </a:p>
          <a:p>
            <a:pPr algn="ctr"/>
            <a:r>
              <a:rPr lang="en-GB" sz="1400" dirty="0">
                <a:latin typeface="Twinkl Cursive Unlooped" panose="02000000000000000000" pitchFamily="2" charset="0"/>
              </a:rPr>
              <a:t>Rabbits Class Teacher)</a:t>
            </a:r>
          </a:p>
        </p:txBody>
      </p:sp>
      <p:pic>
        <p:nvPicPr>
          <p:cNvPr id="16" name="Picture 15" descr="A close-up of a person smiling&#10;&#10;AI-generated content may be incorrect.">
            <a:extLst>
              <a:ext uri="{FF2B5EF4-FFF2-40B4-BE49-F238E27FC236}">
                <a16:creationId xmlns:a16="http://schemas.microsoft.com/office/drawing/2014/main" id="{6B6A40A4-D846-D024-E34E-5B9ABBB6E637}"/>
              </a:ext>
            </a:extLst>
          </p:cNvPr>
          <p:cNvPicPr>
            <a:picLocks noChangeAspect="1"/>
          </p:cNvPicPr>
          <p:nvPr/>
        </p:nvPicPr>
        <p:blipFill>
          <a:blip r:embed="rId10"/>
          <a:stretch>
            <a:fillRect/>
          </a:stretch>
        </p:blipFill>
        <p:spPr>
          <a:xfrm>
            <a:off x="4201620" y="3118086"/>
            <a:ext cx="1382936" cy="1811140"/>
          </a:xfrm>
          <a:prstGeom prst="rect">
            <a:avLst/>
          </a:prstGeom>
        </p:spPr>
      </p:pic>
      <p:sp>
        <p:nvSpPr>
          <p:cNvPr id="19" name="TextBox 18">
            <a:extLst>
              <a:ext uri="{FF2B5EF4-FFF2-40B4-BE49-F238E27FC236}">
                <a16:creationId xmlns:a16="http://schemas.microsoft.com/office/drawing/2014/main" id="{6F9CF239-FE65-C072-5676-9C13FF17A4C6}"/>
              </a:ext>
            </a:extLst>
          </p:cNvPr>
          <p:cNvSpPr txBox="1"/>
          <p:nvPr/>
        </p:nvSpPr>
        <p:spPr>
          <a:xfrm>
            <a:off x="4025413" y="4918364"/>
            <a:ext cx="1852430" cy="738664"/>
          </a:xfrm>
          <a:prstGeom prst="rect">
            <a:avLst/>
          </a:prstGeom>
          <a:noFill/>
        </p:spPr>
        <p:txBody>
          <a:bodyPr wrap="none" lIns="91440" tIns="45720" rIns="91440" bIns="45720" rtlCol="0" anchor="t">
            <a:spAutoFit/>
          </a:bodyPr>
          <a:lstStyle/>
          <a:p>
            <a:pPr algn="ctr"/>
            <a:r>
              <a:rPr lang="en-GB" sz="1400">
                <a:latin typeface="Twinkl Cursive Unlooped"/>
              </a:rPr>
              <a:t>Mrs Richards </a:t>
            </a:r>
          </a:p>
          <a:p>
            <a:pPr algn="ctr"/>
            <a:r>
              <a:rPr lang="en-GB" sz="1400">
                <a:latin typeface="Twinkl Cursive Unlooped"/>
              </a:rPr>
              <a:t>(EYFS leader/Bluebells </a:t>
            </a:r>
          </a:p>
          <a:p>
            <a:pPr algn="ctr"/>
            <a:r>
              <a:rPr lang="en-GB" sz="1400">
                <a:latin typeface="Twinkl Cursive Unlooped"/>
              </a:rPr>
              <a:t>Class Teacher)</a:t>
            </a:r>
            <a:endParaRPr lang="en-GB"/>
          </a:p>
        </p:txBody>
      </p:sp>
      <p:cxnSp>
        <p:nvCxnSpPr>
          <p:cNvPr id="20" name="Straight Arrow Connector 19">
            <a:extLst>
              <a:ext uri="{FF2B5EF4-FFF2-40B4-BE49-F238E27FC236}">
                <a16:creationId xmlns:a16="http://schemas.microsoft.com/office/drawing/2014/main" id="{AB32C5C7-4353-CFA6-8B8A-E7ABC9AAA5B5}"/>
              </a:ext>
            </a:extLst>
          </p:cNvPr>
          <p:cNvCxnSpPr/>
          <p:nvPr/>
        </p:nvCxnSpPr>
        <p:spPr>
          <a:xfrm>
            <a:off x="6090487" y="1323639"/>
            <a:ext cx="5034" cy="5519697"/>
          </a:xfrm>
          <a:prstGeom prst="straightConnector1">
            <a:avLst/>
          </a:prstGeom>
          <a:ln w="2857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0CB9D81-1F8B-0933-96F0-F3B8988DA3AC}"/>
              </a:ext>
            </a:extLst>
          </p:cNvPr>
          <p:cNvSpPr txBox="1"/>
          <p:nvPr/>
        </p:nvSpPr>
        <p:spPr>
          <a:xfrm>
            <a:off x="6244877" y="1227159"/>
            <a:ext cx="18407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u="sng">
                <a:latin typeface="Arial"/>
                <a:cs typeface="Arial"/>
              </a:rPr>
              <a:t>Evening staff</a:t>
            </a:r>
            <a:endParaRPr lang="en-GB" b="1">
              <a:cs typeface="Arial" charset="0"/>
            </a:endParaRPr>
          </a:p>
        </p:txBody>
      </p:sp>
    </p:spTree>
    <p:extLst>
      <p:ext uri="{BB962C8B-B14F-4D97-AF65-F5344CB8AC3E}">
        <p14:creationId xmlns:p14="http://schemas.microsoft.com/office/powerpoint/2010/main" val="89585556"/>
      </p:ext>
    </p:extLst>
  </p:cSld>
  <p:clrMapOvr>
    <a:masterClrMapping/>
  </p:clrMapOvr>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79756da-e22f-4a4d-85b5-32c06fec636c" xsi:nil="true"/>
    <lcf76f155ced4ddcb4097134ff3c332f xmlns="a1e9bd96-6131-4f71-bceb-1290a992bd14">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9E93A6AA41F24E832A3D8224692D94" ma:contentTypeVersion="4" ma:contentTypeDescription="Create a new document." ma:contentTypeScope="" ma:versionID="f34c34a8ecf079a911d810955d9c5d95">
  <xsd:schema xmlns:xsd="http://www.w3.org/2001/XMLSchema" xmlns:xs="http://www.w3.org/2001/XMLSchema" xmlns:p="http://schemas.microsoft.com/office/2006/metadata/properties" xmlns:ns2="4ff39ed6-9197-467b-9542-283485714ce4" xmlns:ns3="a1e9bd96-6131-4f71-bceb-1290a992bd14" xmlns:ns4="879756da-e22f-4a4d-85b5-32c06fec636c" targetNamespace="http://schemas.microsoft.com/office/2006/metadata/properties" ma:root="true" ma:fieldsID="db7c3b7c492e1ff9bea9236e41508d1d" ns2:_="" ns3:_="" ns4:_="">
    <xsd:import namespace="4ff39ed6-9197-467b-9542-283485714ce4"/>
    <xsd:import namespace="a1e9bd96-6131-4f71-bceb-1290a992bd14"/>
    <xsd:import namespace="879756da-e22f-4a4d-85b5-32c06fec63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ObjectDetectorVersions" minOccurs="0"/>
                <xsd:element ref="ns2:MediaServiceSearchProperties" minOccurs="0"/>
                <xsd:element ref="ns2:MediaServiceBillingMetadata"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f39ed6-9197-467b-9542-283485714c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1e9bd96-6131-4f71-bceb-1290a992bd14" elementFormDefault="qualified">
    <xsd:import namespace="http://schemas.microsoft.com/office/2006/documentManagement/types"/>
    <xsd:import namespace="http://schemas.microsoft.com/office/infopath/2007/PartnerControls"/>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b8bf2ae-68fd-413e-8dbe-708d90cc8ff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9756da-e22f-4a4d-85b5-32c06fec636c"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0d2dfc3-8b60-4072-91f8-85cb7143964b}" ma:internalName="TaxCatchAll" ma:showField="CatchAllData" ma:web="879756da-e22f-4a4d-85b5-32c06fec63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95F59-B315-43ED-9D6A-26FA1DE8AD51}">
  <ds:schemaRefs>
    <ds:schemaRef ds:uri="http://schemas.microsoft.com/sharepoint/v3/contenttype/forms"/>
  </ds:schemaRefs>
</ds:datastoreItem>
</file>

<file path=customXml/itemProps2.xml><?xml version="1.0" encoding="utf-8"?>
<ds:datastoreItem xmlns:ds="http://schemas.openxmlformats.org/officeDocument/2006/customXml" ds:itemID="{029F7633-7A78-4EEF-B7BA-B86AD517A4DF}">
  <ds:schemaRefs>
    <ds:schemaRef ds:uri="http://schemas.microsoft.com/office/2006/metadata/properties"/>
    <ds:schemaRef ds:uri="http://schemas.microsoft.com/office/infopath/2007/PartnerControls"/>
    <ds:schemaRef ds:uri="879756da-e22f-4a4d-85b5-32c06fec636c"/>
    <ds:schemaRef ds:uri="a1e9bd96-6131-4f71-bceb-1290a992bd14"/>
  </ds:schemaRefs>
</ds:datastoreItem>
</file>

<file path=customXml/itemProps3.xml><?xml version="1.0" encoding="utf-8"?>
<ds:datastoreItem xmlns:ds="http://schemas.openxmlformats.org/officeDocument/2006/customXml" ds:itemID="{8FFAC4DA-F424-4BF8-935A-3647F30E0B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f39ed6-9197-467b-9542-283485714ce4"/>
    <ds:schemaRef ds:uri="a1e9bd96-6131-4f71-bceb-1290a992bd14"/>
    <ds:schemaRef ds:uri="879756da-e22f-4a4d-85b5-32c06fec63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Clouds</Template>
  <TotalTime>9857</TotalTime>
  <Words>1110</Words>
  <Application>Microsoft Office PowerPoint</Application>
  <PresentationFormat>A4 Paper (210x297 mm)</PresentationFormat>
  <Paragraphs>149</Paragraphs>
  <Slides>17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Twinkl Cursive Unlooped</vt:lpstr>
      <vt:lpstr>Wingdings</vt:lpstr>
      <vt:lpstr>Clouds</vt:lpstr>
      <vt:lpstr>Round Hill Primary School  Year 2 Camp 2026</vt:lpstr>
      <vt:lpstr>Aims of the Meeting</vt:lpstr>
      <vt:lpstr>  Camp Date-  Thursday 2nd July 2026 </vt:lpstr>
      <vt:lpstr>Year 2 Camp Letter and Consent Form</vt:lpstr>
      <vt:lpstr>Why is there a Year 2 camp?</vt:lpstr>
      <vt:lpstr>Safety</vt:lpstr>
      <vt:lpstr>Medication</vt:lpstr>
      <vt:lpstr>Year 2 Camp  Kit List</vt:lpstr>
      <vt:lpstr>Staffing</vt:lpstr>
      <vt:lpstr>Routine for Evening</vt:lpstr>
      <vt:lpstr>When to arrive at school</vt:lpstr>
      <vt:lpstr>Activities</vt:lpstr>
      <vt:lpstr>Sleeping Arrangements</vt:lpstr>
      <vt:lpstr>Volunteers </vt:lpstr>
      <vt:lpstr>The next day</vt:lpstr>
      <vt:lpstr>Don’t worry!</vt:lpstr>
      <vt:lpstr>Things to do before the camp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Lambley School Camp 2005</dc:title>
  <dc:creator>Adrian Nash</dc:creator>
  <cp:lastModifiedBy>Laura Dowsett</cp:lastModifiedBy>
  <cp:revision>335</cp:revision>
  <cp:lastPrinted>2009-04-22T19:24:48Z</cp:lastPrinted>
  <dcterms:created xsi:type="dcterms:W3CDTF">2005-06-19T08:51:26Z</dcterms:created>
  <dcterms:modified xsi:type="dcterms:W3CDTF">2026-06-12T19:48:20Z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9</vt:i4>
  </property>
  <property fmtid="{D5CDD505-2E9C-101B-9397-08002B2CF9AE}" pid="3" name="ContentTypeId">
    <vt:lpwstr>0x0101001A9E93A6AA41F24E832A3D8224692D94</vt:lpwstr>
  </property>
  <property fmtid="{D5CDD505-2E9C-101B-9397-08002B2CF9AE}" pid="4" name="Order">
    <vt:r8>1316400</vt:r8>
  </property>
  <property fmtid="{D5CDD505-2E9C-101B-9397-08002B2CF9AE}" pid="5" name="MediaServiceImageTags">
    <vt:lpwstr/>
  </property>
</Properties>
</file>